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303" r:id="rId4"/>
    <p:sldId id="304" r:id="rId5"/>
    <p:sldId id="305" r:id="rId6"/>
    <p:sldId id="281" r:id="rId7"/>
    <p:sldId id="282" r:id="rId8"/>
    <p:sldId id="283" r:id="rId9"/>
    <p:sldId id="284" r:id="rId10"/>
    <p:sldId id="285" r:id="rId11"/>
    <p:sldId id="264" r:id="rId12"/>
    <p:sldId id="266" r:id="rId13"/>
    <p:sldId id="267" r:id="rId14"/>
    <p:sldId id="306" r:id="rId15"/>
    <p:sldId id="279" r:id="rId16"/>
    <p:sldId id="288" r:id="rId17"/>
    <p:sldId id="271" r:id="rId18"/>
    <p:sldId id="280" r:id="rId19"/>
    <p:sldId id="307" r:id="rId20"/>
    <p:sldId id="308" r:id="rId21"/>
    <p:sldId id="309" r:id="rId22"/>
    <p:sldId id="311" r:id="rId23"/>
    <p:sldId id="273" r:id="rId24"/>
  </p:sldIdLst>
  <p:sldSz cx="20104100" cy="11309350"/>
  <p:notesSz cx="9799638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261"/>
    <a:srgbClr val="D1A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46405" cy="33852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099" y="1"/>
            <a:ext cx="4247973" cy="33852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1BCA1EFF-EBC5-4A43-86FF-B0844755950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781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337" y="3245096"/>
            <a:ext cx="7840964" cy="2654648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03591"/>
            <a:ext cx="4246405" cy="33852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099" y="6403591"/>
            <a:ext cx="4247973" cy="338522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3B50EB5B-912E-44DF-8CB6-6F71F248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1560" cy="11292859"/>
          </a:xfrm>
          <a:custGeom>
            <a:avLst/>
            <a:gdLst/>
            <a:ahLst/>
            <a:cxnLst/>
            <a:rect l="l" t="t" r="r" b="b"/>
            <a:pathLst>
              <a:path w="20101560" h="11305540">
                <a:moveTo>
                  <a:pt x="20100670" y="286"/>
                </a:moveTo>
                <a:lnTo>
                  <a:pt x="0" y="286"/>
                </a:lnTo>
                <a:lnTo>
                  <a:pt x="0" y="11305032"/>
                </a:lnTo>
                <a:lnTo>
                  <a:pt x="20100670" y="11305032"/>
                </a:lnTo>
                <a:lnTo>
                  <a:pt x="20100670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624840" y="3032116"/>
            <a:ext cx="5760720" cy="3139090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2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41883" cy="112981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5"/>
            <a:ext cx="9354185" cy="11282710"/>
          </a:xfrm>
          <a:custGeom>
            <a:avLst/>
            <a:gdLst/>
            <a:ahLst/>
            <a:cxnLst/>
            <a:rect l="l" t="t" r="r" b="b"/>
            <a:pathLst>
              <a:path w="9354185" h="11295380">
                <a:moveTo>
                  <a:pt x="3037243" y="11295304"/>
                </a:moveTo>
                <a:lnTo>
                  <a:pt x="0" y="8259623"/>
                </a:lnTo>
                <a:lnTo>
                  <a:pt x="0" y="11295304"/>
                </a:lnTo>
                <a:lnTo>
                  <a:pt x="3037243" y="11295304"/>
                </a:lnTo>
                <a:close/>
              </a:path>
              <a:path w="9354185" h="11295380">
                <a:moveTo>
                  <a:pt x="9354071" y="0"/>
                </a:moveTo>
                <a:lnTo>
                  <a:pt x="6318339" y="0"/>
                </a:lnTo>
                <a:lnTo>
                  <a:pt x="9354071" y="3037128"/>
                </a:lnTo>
                <a:lnTo>
                  <a:pt x="9354071" y="0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g object 18"/>
          <p:cNvSpPr/>
          <p:nvPr/>
        </p:nvSpPr>
        <p:spPr>
          <a:xfrm>
            <a:off x="9354312" y="0"/>
            <a:ext cx="10747375" cy="3032530"/>
          </a:xfrm>
          <a:custGeom>
            <a:avLst/>
            <a:gdLst/>
            <a:ahLst/>
            <a:cxnLst/>
            <a:rect l="l" t="t" r="r" b="b"/>
            <a:pathLst>
              <a:path w="10747375" h="3035935">
                <a:moveTo>
                  <a:pt x="10746358" y="286"/>
                </a:moveTo>
                <a:lnTo>
                  <a:pt x="-236" y="286"/>
                </a:lnTo>
                <a:lnTo>
                  <a:pt x="-236" y="3035636"/>
                </a:lnTo>
                <a:lnTo>
                  <a:pt x="10746358" y="3035636"/>
                </a:lnTo>
                <a:lnTo>
                  <a:pt x="10746358" y="286"/>
                </a:lnTo>
                <a:close/>
              </a:path>
            </a:pathLst>
          </a:custGeom>
          <a:solidFill>
            <a:srgbClr val="C5926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6394" y="9629766"/>
            <a:ext cx="426709" cy="4170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7837" y="10119932"/>
            <a:ext cx="2023820" cy="23747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859463" y="9754602"/>
            <a:ext cx="474980" cy="626676"/>
          </a:xfrm>
          <a:custGeom>
            <a:avLst/>
            <a:gdLst/>
            <a:ahLst/>
            <a:cxnLst/>
            <a:rect l="l" t="t" r="r" b="b"/>
            <a:pathLst>
              <a:path w="474979" h="627379">
                <a:moveTo>
                  <a:pt x="158369" y="481025"/>
                </a:moveTo>
                <a:lnTo>
                  <a:pt x="0" y="321081"/>
                </a:lnTo>
                <a:lnTo>
                  <a:pt x="0" y="467423"/>
                </a:lnTo>
                <a:lnTo>
                  <a:pt x="158369" y="627316"/>
                </a:lnTo>
                <a:lnTo>
                  <a:pt x="158369" y="481025"/>
                </a:lnTo>
                <a:close/>
              </a:path>
              <a:path w="474979" h="627379">
                <a:moveTo>
                  <a:pt x="316471" y="320459"/>
                </a:moveTo>
                <a:lnTo>
                  <a:pt x="158369" y="160515"/>
                </a:lnTo>
                <a:lnTo>
                  <a:pt x="158369" y="306844"/>
                </a:lnTo>
                <a:lnTo>
                  <a:pt x="316471" y="466788"/>
                </a:lnTo>
                <a:lnTo>
                  <a:pt x="316471" y="320459"/>
                </a:lnTo>
                <a:close/>
              </a:path>
              <a:path w="474979" h="627379">
                <a:moveTo>
                  <a:pt x="474967" y="159880"/>
                </a:moveTo>
                <a:lnTo>
                  <a:pt x="316598" y="0"/>
                </a:lnTo>
                <a:lnTo>
                  <a:pt x="316598" y="146291"/>
                </a:lnTo>
                <a:lnTo>
                  <a:pt x="474967" y="306222"/>
                </a:lnTo>
                <a:lnTo>
                  <a:pt x="474967" y="159880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bg object 22"/>
          <p:cNvSpPr/>
          <p:nvPr/>
        </p:nvSpPr>
        <p:spPr>
          <a:xfrm>
            <a:off x="12188953" y="10074233"/>
            <a:ext cx="140335" cy="146520"/>
          </a:xfrm>
          <a:custGeom>
            <a:avLst/>
            <a:gdLst/>
            <a:ahLst/>
            <a:cxnLst/>
            <a:rect l="l" t="t" r="r" b="b"/>
            <a:pathLst>
              <a:path w="140334" h="146684">
                <a:moveTo>
                  <a:pt x="139718" y="31"/>
                </a:moveTo>
                <a:lnTo>
                  <a:pt x="-308" y="31"/>
                </a:lnTo>
                <a:lnTo>
                  <a:pt x="-308" y="146280"/>
                </a:lnTo>
                <a:lnTo>
                  <a:pt x="139718" y="146280"/>
                </a:lnTo>
                <a:lnTo>
                  <a:pt x="139718" y="31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bg object 23"/>
          <p:cNvSpPr/>
          <p:nvPr/>
        </p:nvSpPr>
        <p:spPr>
          <a:xfrm>
            <a:off x="11859463" y="9754044"/>
            <a:ext cx="302260" cy="304458"/>
          </a:xfrm>
          <a:custGeom>
            <a:avLst/>
            <a:gdLst/>
            <a:ahLst/>
            <a:cxnLst/>
            <a:rect l="l" t="t" r="r" b="b"/>
            <a:pathLst>
              <a:path w="302259" h="304800">
                <a:moveTo>
                  <a:pt x="301739" y="0"/>
                </a:moveTo>
                <a:lnTo>
                  <a:pt x="0" y="0"/>
                </a:lnTo>
                <a:lnTo>
                  <a:pt x="0" y="129540"/>
                </a:lnTo>
                <a:lnTo>
                  <a:pt x="254" y="129540"/>
                </a:lnTo>
                <a:lnTo>
                  <a:pt x="254" y="147320"/>
                </a:lnTo>
                <a:lnTo>
                  <a:pt x="254" y="304800"/>
                </a:lnTo>
                <a:lnTo>
                  <a:pt x="144145" y="304800"/>
                </a:lnTo>
                <a:lnTo>
                  <a:pt x="144145" y="147320"/>
                </a:lnTo>
                <a:lnTo>
                  <a:pt x="301739" y="147320"/>
                </a:lnTo>
                <a:lnTo>
                  <a:pt x="301739" y="129540"/>
                </a:lnTo>
                <a:lnTo>
                  <a:pt x="301739" y="0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bg object 24"/>
          <p:cNvSpPr/>
          <p:nvPr/>
        </p:nvSpPr>
        <p:spPr>
          <a:xfrm>
            <a:off x="12033505" y="10235595"/>
            <a:ext cx="140335" cy="143349"/>
          </a:xfrm>
          <a:custGeom>
            <a:avLst/>
            <a:gdLst/>
            <a:ahLst/>
            <a:cxnLst/>
            <a:rect l="l" t="t" r="r" b="b"/>
            <a:pathLst>
              <a:path w="140334" h="143509">
                <a:moveTo>
                  <a:pt x="139722" y="27"/>
                </a:moveTo>
                <a:lnTo>
                  <a:pt x="-304" y="27"/>
                </a:lnTo>
                <a:lnTo>
                  <a:pt x="-304" y="142974"/>
                </a:lnTo>
                <a:lnTo>
                  <a:pt x="139722" y="142974"/>
                </a:lnTo>
                <a:lnTo>
                  <a:pt x="139722" y="27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96483" y="9909860"/>
            <a:ext cx="207258" cy="9742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02579" y="9909860"/>
            <a:ext cx="1633686" cy="40491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3986917" y="10065137"/>
            <a:ext cx="155575" cy="97046"/>
          </a:xfrm>
          <a:custGeom>
            <a:avLst/>
            <a:gdLst/>
            <a:ahLst/>
            <a:cxnLst/>
            <a:rect l="l" t="t" r="r" b="b"/>
            <a:pathLst>
              <a:path w="155575" h="97154">
                <a:moveTo>
                  <a:pt x="77851" y="406"/>
                </a:moveTo>
                <a:lnTo>
                  <a:pt x="0" y="406"/>
                </a:lnTo>
                <a:lnTo>
                  <a:pt x="0" y="16713"/>
                </a:lnTo>
                <a:lnTo>
                  <a:pt x="30734" y="16713"/>
                </a:lnTo>
                <a:lnTo>
                  <a:pt x="30734" y="95935"/>
                </a:lnTo>
                <a:lnTo>
                  <a:pt x="47244" y="95935"/>
                </a:lnTo>
                <a:lnTo>
                  <a:pt x="47244" y="16713"/>
                </a:lnTo>
                <a:lnTo>
                  <a:pt x="77851" y="16713"/>
                </a:lnTo>
                <a:lnTo>
                  <a:pt x="77851" y="406"/>
                </a:lnTo>
                <a:close/>
              </a:path>
              <a:path w="155575" h="97154">
                <a:moveTo>
                  <a:pt x="155308" y="68211"/>
                </a:moveTo>
                <a:lnTo>
                  <a:pt x="138544" y="45847"/>
                </a:lnTo>
                <a:lnTo>
                  <a:pt x="138544" y="59283"/>
                </a:lnTo>
                <a:lnTo>
                  <a:pt x="138544" y="76441"/>
                </a:lnTo>
                <a:lnTo>
                  <a:pt x="132448" y="81254"/>
                </a:lnTo>
                <a:lnTo>
                  <a:pt x="116573" y="81254"/>
                </a:lnTo>
                <a:lnTo>
                  <a:pt x="112636" y="80835"/>
                </a:lnTo>
                <a:lnTo>
                  <a:pt x="110350" y="80556"/>
                </a:lnTo>
                <a:lnTo>
                  <a:pt x="110350" y="55156"/>
                </a:lnTo>
                <a:lnTo>
                  <a:pt x="132448" y="55156"/>
                </a:lnTo>
                <a:lnTo>
                  <a:pt x="138544" y="59283"/>
                </a:lnTo>
                <a:lnTo>
                  <a:pt x="138544" y="45847"/>
                </a:lnTo>
                <a:lnTo>
                  <a:pt x="138544" y="45567"/>
                </a:lnTo>
                <a:lnTo>
                  <a:pt x="144132" y="42075"/>
                </a:lnTo>
                <a:lnTo>
                  <a:pt x="145529" y="40500"/>
                </a:lnTo>
                <a:lnTo>
                  <a:pt x="148450" y="37312"/>
                </a:lnTo>
                <a:lnTo>
                  <a:pt x="151117" y="31254"/>
                </a:lnTo>
                <a:lnTo>
                  <a:pt x="152133" y="23736"/>
                </a:lnTo>
                <a:lnTo>
                  <a:pt x="150609" y="15773"/>
                </a:lnTo>
                <a:lnTo>
                  <a:pt x="150482" y="14414"/>
                </a:lnTo>
                <a:lnTo>
                  <a:pt x="145021" y="6883"/>
                </a:lnTo>
                <a:lnTo>
                  <a:pt x="135623" y="1955"/>
                </a:lnTo>
                <a:lnTo>
                  <a:pt x="135623" y="15773"/>
                </a:lnTo>
                <a:lnTo>
                  <a:pt x="135623" y="19888"/>
                </a:lnTo>
                <a:lnTo>
                  <a:pt x="135623" y="36512"/>
                </a:lnTo>
                <a:lnTo>
                  <a:pt x="129273" y="40500"/>
                </a:lnTo>
                <a:lnTo>
                  <a:pt x="110350" y="40500"/>
                </a:lnTo>
                <a:lnTo>
                  <a:pt x="110350" y="16179"/>
                </a:lnTo>
                <a:lnTo>
                  <a:pt x="113271" y="15900"/>
                </a:lnTo>
                <a:lnTo>
                  <a:pt x="116954" y="15773"/>
                </a:lnTo>
                <a:lnTo>
                  <a:pt x="129654" y="15773"/>
                </a:lnTo>
                <a:lnTo>
                  <a:pt x="135623" y="19888"/>
                </a:lnTo>
                <a:lnTo>
                  <a:pt x="135623" y="15773"/>
                </a:lnTo>
                <a:lnTo>
                  <a:pt x="135496" y="1828"/>
                </a:lnTo>
                <a:lnTo>
                  <a:pt x="121018" y="0"/>
                </a:lnTo>
                <a:lnTo>
                  <a:pt x="113398" y="63"/>
                </a:lnTo>
                <a:lnTo>
                  <a:pt x="98793" y="444"/>
                </a:lnTo>
                <a:lnTo>
                  <a:pt x="93713" y="660"/>
                </a:lnTo>
                <a:lnTo>
                  <a:pt x="93713" y="96329"/>
                </a:lnTo>
                <a:lnTo>
                  <a:pt x="98920" y="96608"/>
                </a:lnTo>
                <a:lnTo>
                  <a:pt x="105651" y="96837"/>
                </a:lnTo>
                <a:lnTo>
                  <a:pt x="113017" y="96977"/>
                </a:lnTo>
                <a:lnTo>
                  <a:pt x="120002" y="97028"/>
                </a:lnTo>
                <a:lnTo>
                  <a:pt x="134099" y="95300"/>
                </a:lnTo>
                <a:lnTo>
                  <a:pt x="145148" y="90030"/>
                </a:lnTo>
                <a:lnTo>
                  <a:pt x="152387" y="81254"/>
                </a:lnTo>
                <a:lnTo>
                  <a:pt x="152514" y="81038"/>
                </a:lnTo>
                <a:lnTo>
                  <a:pt x="155308" y="68211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48458" y="10226490"/>
            <a:ext cx="73148" cy="9133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4148815" y="10065099"/>
            <a:ext cx="91440" cy="97046"/>
          </a:xfrm>
          <a:custGeom>
            <a:avLst/>
            <a:gdLst/>
            <a:ahLst/>
            <a:cxnLst/>
            <a:rect l="l" t="t" r="r" b="b"/>
            <a:pathLst>
              <a:path w="91440" h="97154">
                <a:moveTo>
                  <a:pt x="52219" y="31"/>
                </a:moveTo>
                <a:lnTo>
                  <a:pt x="38122" y="31"/>
                </a:lnTo>
                <a:lnTo>
                  <a:pt x="-357" y="97031"/>
                </a:lnTo>
                <a:lnTo>
                  <a:pt x="15771" y="97031"/>
                </a:lnTo>
                <a:lnTo>
                  <a:pt x="25295" y="72317"/>
                </a:lnTo>
                <a:lnTo>
                  <a:pt x="80793" y="72317"/>
                </a:lnTo>
                <a:lnTo>
                  <a:pt x="74443" y="56417"/>
                </a:lnTo>
                <a:lnTo>
                  <a:pt x="31391" y="56417"/>
                </a:lnTo>
                <a:lnTo>
                  <a:pt x="44726" y="22001"/>
                </a:lnTo>
                <a:lnTo>
                  <a:pt x="58060" y="22001"/>
                </a:lnTo>
                <a:lnTo>
                  <a:pt x="58060" y="14775"/>
                </a:lnTo>
                <a:lnTo>
                  <a:pt x="52219" y="31"/>
                </a:lnTo>
                <a:close/>
              </a:path>
              <a:path w="91440" h="97154">
                <a:moveTo>
                  <a:pt x="80793" y="72317"/>
                </a:moveTo>
                <a:lnTo>
                  <a:pt x="64156" y="72317"/>
                </a:lnTo>
                <a:lnTo>
                  <a:pt x="73554" y="97031"/>
                </a:lnTo>
                <a:lnTo>
                  <a:pt x="90572" y="97031"/>
                </a:lnTo>
                <a:lnTo>
                  <a:pt x="80793" y="72317"/>
                </a:lnTo>
                <a:close/>
              </a:path>
              <a:path w="91440" h="97154">
                <a:moveTo>
                  <a:pt x="58060" y="22001"/>
                </a:moveTo>
                <a:lnTo>
                  <a:pt x="44726" y="22001"/>
                </a:lnTo>
                <a:lnTo>
                  <a:pt x="58060" y="56417"/>
                </a:lnTo>
                <a:lnTo>
                  <a:pt x="58060" y="22001"/>
                </a:lnTo>
                <a:close/>
              </a:path>
              <a:path w="91440" h="97154">
                <a:moveTo>
                  <a:pt x="58060" y="14775"/>
                </a:moveTo>
                <a:lnTo>
                  <a:pt x="58060" y="56417"/>
                </a:lnTo>
                <a:lnTo>
                  <a:pt x="74443" y="56417"/>
                </a:lnTo>
                <a:lnTo>
                  <a:pt x="58060" y="14775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0" name="bg object 30"/>
          <p:cNvSpPr/>
          <p:nvPr/>
        </p:nvSpPr>
        <p:spPr>
          <a:xfrm>
            <a:off x="11131296" y="10220372"/>
            <a:ext cx="97155" cy="142715"/>
          </a:xfrm>
          <a:custGeom>
            <a:avLst/>
            <a:gdLst/>
            <a:ahLst/>
            <a:cxnLst/>
            <a:rect l="l" t="t" r="r" b="b"/>
            <a:pathLst>
              <a:path w="97154" h="142875">
                <a:moveTo>
                  <a:pt x="48231" y="27"/>
                </a:moveTo>
                <a:lnTo>
                  <a:pt x="-281" y="46190"/>
                </a:lnTo>
                <a:lnTo>
                  <a:pt x="48231" y="142759"/>
                </a:lnTo>
                <a:lnTo>
                  <a:pt x="96871" y="46190"/>
                </a:lnTo>
                <a:lnTo>
                  <a:pt x="48231" y="27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6253" y="9952483"/>
            <a:ext cx="64006" cy="6393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042626" y="9760691"/>
            <a:ext cx="323215" cy="463030"/>
          </a:xfrm>
          <a:custGeom>
            <a:avLst/>
            <a:gdLst/>
            <a:ahLst/>
            <a:cxnLst/>
            <a:rect l="l" t="t" r="r" b="b"/>
            <a:pathLst>
              <a:path w="323215" h="463550">
                <a:moveTo>
                  <a:pt x="275958" y="229095"/>
                </a:moveTo>
                <a:lnTo>
                  <a:pt x="266306" y="178295"/>
                </a:lnTo>
                <a:lnTo>
                  <a:pt x="242303" y="134734"/>
                </a:lnTo>
                <a:lnTo>
                  <a:pt x="210680" y="99301"/>
                </a:lnTo>
                <a:lnTo>
                  <a:pt x="209029" y="97904"/>
                </a:lnTo>
                <a:lnTo>
                  <a:pt x="209029" y="227571"/>
                </a:lnTo>
                <a:lnTo>
                  <a:pt x="204584" y="267830"/>
                </a:lnTo>
                <a:lnTo>
                  <a:pt x="194805" y="308864"/>
                </a:lnTo>
                <a:lnTo>
                  <a:pt x="184899" y="341795"/>
                </a:lnTo>
                <a:lnTo>
                  <a:pt x="179311" y="357619"/>
                </a:lnTo>
                <a:lnTo>
                  <a:pt x="137909" y="316090"/>
                </a:lnTo>
                <a:lnTo>
                  <a:pt x="96634" y="357619"/>
                </a:lnTo>
                <a:lnTo>
                  <a:pt x="91046" y="341795"/>
                </a:lnTo>
                <a:lnTo>
                  <a:pt x="81013" y="308864"/>
                </a:lnTo>
                <a:lnTo>
                  <a:pt x="71361" y="267830"/>
                </a:lnTo>
                <a:lnTo>
                  <a:pt x="66916" y="227571"/>
                </a:lnTo>
                <a:lnTo>
                  <a:pt x="77330" y="183502"/>
                </a:lnTo>
                <a:lnTo>
                  <a:pt x="100571" y="150863"/>
                </a:lnTo>
                <a:lnTo>
                  <a:pt x="124701" y="130035"/>
                </a:lnTo>
                <a:lnTo>
                  <a:pt x="137909" y="121653"/>
                </a:lnTo>
                <a:lnTo>
                  <a:pt x="151244" y="130035"/>
                </a:lnTo>
                <a:lnTo>
                  <a:pt x="175374" y="150863"/>
                </a:lnTo>
                <a:lnTo>
                  <a:pt x="198488" y="183502"/>
                </a:lnTo>
                <a:lnTo>
                  <a:pt x="209029" y="227571"/>
                </a:lnTo>
                <a:lnTo>
                  <a:pt x="209029" y="97904"/>
                </a:lnTo>
                <a:lnTo>
                  <a:pt x="178041" y="72631"/>
                </a:lnTo>
                <a:lnTo>
                  <a:pt x="151625" y="54851"/>
                </a:lnTo>
                <a:lnTo>
                  <a:pt x="137909" y="47358"/>
                </a:lnTo>
                <a:lnTo>
                  <a:pt x="124320" y="54851"/>
                </a:lnTo>
                <a:lnTo>
                  <a:pt x="65265" y="99301"/>
                </a:lnTo>
                <a:lnTo>
                  <a:pt x="33642" y="134734"/>
                </a:lnTo>
                <a:lnTo>
                  <a:pt x="9652" y="178295"/>
                </a:lnTo>
                <a:lnTo>
                  <a:pt x="0" y="229095"/>
                </a:lnTo>
                <a:lnTo>
                  <a:pt x="11938" y="304812"/>
                </a:lnTo>
                <a:lnTo>
                  <a:pt x="37706" y="380873"/>
                </a:lnTo>
                <a:lnTo>
                  <a:pt x="63614" y="439496"/>
                </a:lnTo>
                <a:lnTo>
                  <a:pt x="75425" y="462978"/>
                </a:lnTo>
                <a:lnTo>
                  <a:pt x="137909" y="400062"/>
                </a:lnTo>
                <a:lnTo>
                  <a:pt x="200393" y="462978"/>
                </a:lnTo>
                <a:lnTo>
                  <a:pt x="233540" y="400062"/>
                </a:lnTo>
                <a:lnTo>
                  <a:pt x="253733" y="357619"/>
                </a:lnTo>
                <a:lnTo>
                  <a:pt x="274815" y="285000"/>
                </a:lnTo>
                <a:lnTo>
                  <a:pt x="275958" y="229095"/>
                </a:lnTo>
                <a:close/>
              </a:path>
              <a:path w="323215" h="463550">
                <a:moveTo>
                  <a:pt x="323075" y="47358"/>
                </a:moveTo>
                <a:lnTo>
                  <a:pt x="275958" y="0"/>
                </a:lnTo>
                <a:lnTo>
                  <a:pt x="228841" y="47358"/>
                </a:lnTo>
                <a:lnTo>
                  <a:pt x="275958" y="94602"/>
                </a:lnTo>
                <a:lnTo>
                  <a:pt x="323075" y="47358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89646" y="9852015"/>
            <a:ext cx="140204" cy="20093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15915" y="9909860"/>
            <a:ext cx="155444" cy="14613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33040" y="9912904"/>
            <a:ext cx="164587" cy="13700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55097" y="10001195"/>
            <a:ext cx="140204" cy="22529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16637" y="10080352"/>
            <a:ext cx="128012" cy="14004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62938" y="10080352"/>
            <a:ext cx="118868" cy="143091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0506189" y="10080068"/>
            <a:ext cx="124460" cy="137006"/>
          </a:xfrm>
          <a:custGeom>
            <a:avLst/>
            <a:gdLst/>
            <a:ahLst/>
            <a:cxnLst/>
            <a:rect l="l" t="t" r="r" b="b"/>
            <a:pathLst>
              <a:path w="124459" h="137159">
                <a:moveTo>
                  <a:pt x="124447" y="0"/>
                </a:moveTo>
                <a:lnTo>
                  <a:pt x="100063" y="0"/>
                </a:lnTo>
                <a:lnTo>
                  <a:pt x="100063" y="55880"/>
                </a:lnTo>
                <a:lnTo>
                  <a:pt x="24384" y="55880"/>
                </a:lnTo>
                <a:lnTo>
                  <a:pt x="24384" y="0"/>
                </a:lnTo>
                <a:lnTo>
                  <a:pt x="0" y="0"/>
                </a:lnTo>
                <a:lnTo>
                  <a:pt x="0" y="55880"/>
                </a:lnTo>
                <a:lnTo>
                  <a:pt x="0" y="78740"/>
                </a:lnTo>
                <a:lnTo>
                  <a:pt x="0" y="137160"/>
                </a:lnTo>
                <a:lnTo>
                  <a:pt x="24384" y="137160"/>
                </a:lnTo>
                <a:lnTo>
                  <a:pt x="24384" y="78740"/>
                </a:lnTo>
                <a:lnTo>
                  <a:pt x="100063" y="78740"/>
                </a:lnTo>
                <a:lnTo>
                  <a:pt x="100063" y="137160"/>
                </a:lnTo>
                <a:lnTo>
                  <a:pt x="124447" y="137160"/>
                </a:lnTo>
                <a:lnTo>
                  <a:pt x="124447" y="78740"/>
                </a:lnTo>
                <a:lnTo>
                  <a:pt x="124447" y="55880"/>
                </a:lnTo>
                <a:lnTo>
                  <a:pt x="124447" y="0"/>
                </a:lnTo>
                <a:close/>
              </a:path>
            </a:pathLst>
          </a:custGeom>
          <a:solidFill>
            <a:srgbClr val="672C1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52490" y="10080352"/>
            <a:ext cx="137156" cy="143091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07934" y="10080352"/>
            <a:ext cx="128012" cy="14309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58146" y="10296513"/>
            <a:ext cx="871705" cy="8220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120168" y="9733279"/>
            <a:ext cx="1761729" cy="761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8829" y="4153667"/>
            <a:ext cx="1750644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8818" y="7071571"/>
            <a:ext cx="16666462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8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9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6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" y="1"/>
            <a:ext cx="20086320" cy="11292224"/>
          </a:xfrm>
          <a:custGeom>
            <a:avLst/>
            <a:gdLst/>
            <a:ahLst/>
            <a:cxnLst/>
            <a:rect l="l" t="t" r="r" b="b"/>
            <a:pathLst>
              <a:path w="20086320" h="11304905">
                <a:moveTo>
                  <a:pt x="20085557" y="286"/>
                </a:moveTo>
                <a:lnTo>
                  <a:pt x="0" y="286"/>
                </a:lnTo>
                <a:lnTo>
                  <a:pt x="0" y="11304905"/>
                </a:lnTo>
                <a:lnTo>
                  <a:pt x="20085557" y="11304905"/>
                </a:lnTo>
                <a:lnTo>
                  <a:pt x="20085557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1"/>
            <a:ext cx="874528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1"/>
            <a:ext cx="8745284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6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4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8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1560" cy="11292859"/>
          </a:xfrm>
          <a:custGeom>
            <a:avLst/>
            <a:gdLst/>
            <a:ahLst/>
            <a:cxnLst/>
            <a:rect l="l" t="t" r="r" b="b"/>
            <a:pathLst>
              <a:path w="20101560" h="11305540">
                <a:moveTo>
                  <a:pt x="20100670" y="286"/>
                </a:moveTo>
                <a:lnTo>
                  <a:pt x="0" y="286"/>
                </a:lnTo>
                <a:lnTo>
                  <a:pt x="0" y="11305032"/>
                </a:lnTo>
                <a:lnTo>
                  <a:pt x="20100670" y="11305032"/>
                </a:lnTo>
                <a:lnTo>
                  <a:pt x="20100670" y="286"/>
                </a:lnTo>
                <a:close/>
              </a:path>
            </a:pathLst>
          </a:custGeom>
          <a:solidFill>
            <a:srgbClr val="C5926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7775" y="82912"/>
            <a:ext cx="13315315" cy="778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0709" y="4876788"/>
            <a:ext cx="975677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6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97">
        <a:defRPr>
          <a:latin typeface="+mn-lt"/>
          <a:ea typeface="+mn-ea"/>
          <a:cs typeface="+mn-cs"/>
        </a:defRPr>
      </a:lvl2pPr>
      <a:lvl3pPr marL="913394">
        <a:defRPr>
          <a:latin typeface="+mn-lt"/>
          <a:ea typeface="+mn-ea"/>
          <a:cs typeface="+mn-cs"/>
        </a:defRPr>
      </a:lvl3pPr>
      <a:lvl4pPr marL="1370091">
        <a:defRPr>
          <a:latin typeface="+mn-lt"/>
          <a:ea typeface="+mn-ea"/>
          <a:cs typeface="+mn-cs"/>
        </a:defRPr>
      </a:lvl4pPr>
      <a:lvl5pPr marL="1826788">
        <a:defRPr>
          <a:latin typeface="+mn-lt"/>
          <a:ea typeface="+mn-ea"/>
          <a:cs typeface="+mn-cs"/>
        </a:defRPr>
      </a:lvl5pPr>
      <a:lvl6pPr marL="2283485">
        <a:defRPr>
          <a:latin typeface="+mn-lt"/>
          <a:ea typeface="+mn-ea"/>
          <a:cs typeface="+mn-cs"/>
        </a:defRPr>
      </a:lvl6pPr>
      <a:lvl7pPr marL="2740182">
        <a:defRPr>
          <a:latin typeface="+mn-lt"/>
          <a:ea typeface="+mn-ea"/>
          <a:cs typeface="+mn-cs"/>
        </a:defRPr>
      </a:lvl7pPr>
      <a:lvl8pPr marL="3196880">
        <a:defRPr>
          <a:latin typeface="+mn-lt"/>
          <a:ea typeface="+mn-ea"/>
          <a:cs typeface="+mn-cs"/>
        </a:defRPr>
      </a:lvl8pPr>
      <a:lvl9pPr marL="36535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97">
        <a:defRPr>
          <a:latin typeface="+mn-lt"/>
          <a:ea typeface="+mn-ea"/>
          <a:cs typeface="+mn-cs"/>
        </a:defRPr>
      </a:lvl2pPr>
      <a:lvl3pPr marL="913394">
        <a:defRPr>
          <a:latin typeface="+mn-lt"/>
          <a:ea typeface="+mn-ea"/>
          <a:cs typeface="+mn-cs"/>
        </a:defRPr>
      </a:lvl3pPr>
      <a:lvl4pPr marL="1370091">
        <a:defRPr>
          <a:latin typeface="+mn-lt"/>
          <a:ea typeface="+mn-ea"/>
          <a:cs typeface="+mn-cs"/>
        </a:defRPr>
      </a:lvl4pPr>
      <a:lvl5pPr marL="1826788">
        <a:defRPr>
          <a:latin typeface="+mn-lt"/>
          <a:ea typeface="+mn-ea"/>
          <a:cs typeface="+mn-cs"/>
        </a:defRPr>
      </a:lvl5pPr>
      <a:lvl6pPr marL="2283485">
        <a:defRPr>
          <a:latin typeface="+mn-lt"/>
          <a:ea typeface="+mn-ea"/>
          <a:cs typeface="+mn-cs"/>
        </a:defRPr>
      </a:lvl6pPr>
      <a:lvl7pPr marL="2740182">
        <a:defRPr>
          <a:latin typeface="+mn-lt"/>
          <a:ea typeface="+mn-ea"/>
          <a:cs typeface="+mn-cs"/>
        </a:defRPr>
      </a:lvl7pPr>
      <a:lvl8pPr marL="3196880">
        <a:defRPr>
          <a:latin typeface="+mn-lt"/>
          <a:ea typeface="+mn-ea"/>
          <a:cs typeface="+mn-cs"/>
        </a:defRPr>
      </a:lvl8pPr>
      <a:lvl9pPr marL="365357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gif"/><Relationship Id="rId3" Type="http://schemas.openxmlformats.org/officeDocument/2006/relationships/image" Target="../media/image29.jpg"/><Relationship Id="rId7" Type="http://schemas.openxmlformats.org/officeDocument/2006/relationships/hyperlink" Target="mailto:INFO@FPPRT.RU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2.jpe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mcrt.ru/good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050" y="3545104"/>
            <a:ext cx="10040869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5000" spc="10" dirty="0">
                <a:solidFill>
                  <a:srgbClr val="E84E22"/>
                </a:solidFill>
              </a:rPr>
              <a:t>МЕРЫ ПОДДЕРЖКИ БИЗНЕСА, ОКАЗЫВАЕМЫЕ </a:t>
            </a:r>
            <a:br>
              <a:rPr lang="ru-RU" sz="5000" spc="10" dirty="0">
                <a:solidFill>
                  <a:srgbClr val="E84E22"/>
                </a:solidFill>
              </a:rPr>
            </a:br>
            <a:r>
              <a:rPr lang="ru-RU" sz="5000" spc="10" dirty="0">
                <a:solidFill>
                  <a:srgbClr val="E84E22"/>
                </a:solidFill>
              </a:rPr>
              <a:t> МИНИСТЕРСТВОМ ЭКОНОМИКИ РТ В 2023 ГОДУ</a:t>
            </a:r>
            <a:endParaRPr lang="ru-RU" sz="5000" dirty="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151" y="10127030"/>
            <a:ext cx="1591368" cy="10709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243050" y="9250713"/>
            <a:ext cx="2514600" cy="1375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689" y="9788377"/>
            <a:ext cx="1535792" cy="133677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717126" y="10021982"/>
            <a:ext cx="1943100" cy="1192823"/>
            <a:chOff x="14785594" y="7935796"/>
            <a:chExt cx="3276600" cy="20114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089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ЦЕНТР РЕАЛИЗАЦИИ ПРОГРАММ ПОДДЕРЖКИ 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РАЗВИТИЯ МСП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918" y="8717426"/>
            <a:ext cx="8910864" cy="107095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522FDF-1DDC-48B6-877A-1D985F5A78C2}"/>
              </a:ext>
            </a:extLst>
          </p:cNvPr>
          <p:cNvGrpSpPr/>
          <p:nvPr/>
        </p:nvGrpSpPr>
        <p:grpSpPr>
          <a:xfrm>
            <a:off x="404665" y="339502"/>
            <a:ext cx="1970585" cy="537398"/>
            <a:chOff x="279351" y="254935"/>
            <a:chExt cx="2661838" cy="7305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C33070-E37A-4F40-B4B4-806D14B7209B}"/>
                </a:ext>
              </a:extLst>
            </p:cNvPr>
            <p:cNvSpPr/>
            <p:nvPr/>
          </p:nvSpPr>
          <p:spPr>
            <a:xfrm>
              <a:off x="904468" y="608928"/>
              <a:ext cx="2036721" cy="376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400" dirty="0">
                  <a:solidFill>
                    <a:prstClr val="black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500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1292" y="10196895"/>
            <a:ext cx="1975275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593" y="2787792"/>
            <a:ext cx="4397058" cy="7482069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20107" y="2760714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6129084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r>
              <a:rPr lang="ru-RU" sz="4950" spc="-35" dirty="0">
                <a:solidFill>
                  <a:srgbClr val="FFFFFF"/>
                </a:solidFill>
              </a:rPr>
              <a:t> 2023г.</a:t>
            </a:r>
            <a:endParaRPr sz="4950" dirty="0"/>
          </a:p>
        </p:txBody>
      </p:sp>
      <p:sp>
        <p:nvSpPr>
          <p:cNvPr id="11" name="object 11"/>
          <p:cNvSpPr txBox="1"/>
          <p:nvPr/>
        </p:nvSpPr>
        <p:spPr>
          <a:xfrm>
            <a:off x="291465" y="10672244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439" y="2856916"/>
            <a:ext cx="3877918" cy="72195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ru-RU"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lang="ru-RU"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lang="ru-RU"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lang="ru-RU"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СМСП И </a:t>
            </a:r>
            <a:r>
              <a:rPr lang="ru-RU"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lang="ru-RU"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lang="ru-RU" sz="2450" dirty="0">
              <a:latin typeface="Calibri"/>
              <a:cs typeface="Calibri"/>
            </a:endParaRPr>
          </a:p>
          <a:p>
            <a:pPr marL="85090" marR="253365" algn="just">
              <a:lnSpc>
                <a:spcPct val="101000"/>
              </a:lnSpc>
              <a:spcBef>
                <a:spcPts val="1475"/>
              </a:spcBef>
            </a:pPr>
            <a:r>
              <a:rPr sz="1950" spc="-10" dirty="0" err="1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 err="1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оборудования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lang="ru-RU" sz="1950" spc="-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endParaRPr lang="ru-RU" sz="1950" spc="-5" dirty="0">
              <a:solidFill>
                <a:srgbClr val="1D1D1B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0389" y="2891705"/>
            <a:ext cx="3999640" cy="743754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 dirty="0">
              <a:latin typeface="Calibri"/>
              <a:cs typeface="Calibri"/>
            </a:endParaRPr>
          </a:p>
          <a:p>
            <a:pPr marL="12700" marR="337820" algn="just">
              <a:lnSpc>
                <a:spcPct val="101099"/>
              </a:lnSpc>
              <a:spcBef>
                <a:spcPts val="265"/>
              </a:spcBef>
            </a:pPr>
            <a:r>
              <a:rPr lang="ru-RU"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lang="ru-RU"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lang="ru-RU"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lang="ru-RU"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lang="ru-RU"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lang="ru-RU"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lang="ru-RU"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lang="ru-RU"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lang="ru-RU"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lang="ru-RU"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lang="ru-RU" sz="2450" b="1" spc="-5" dirty="0">
                <a:solidFill>
                  <a:srgbClr val="1D1D1B"/>
                </a:solidFill>
                <a:latin typeface="Calibri"/>
                <a:cs typeface="Calibri"/>
              </a:rPr>
              <a:t>Х ГРАЖДАН</a:t>
            </a:r>
            <a:endParaRPr lang="ru-RU" sz="24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195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r>
              <a:rPr sz="1950" spc="-10" dirty="0" err="1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19B72BF-DB32-4B5C-7EB8-CF1EA90A52F6}"/>
              </a:ext>
            </a:extLst>
          </p:cNvPr>
          <p:cNvSpPr/>
          <p:nvPr/>
        </p:nvSpPr>
        <p:spPr>
          <a:xfrm>
            <a:off x="14861137" y="2752172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4D50427-3370-D90A-2EAB-B6D8D8DCAA65}"/>
              </a:ext>
            </a:extLst>
          </p:cNvPr>
          <p:cNvSpPr txBox="1"/>
          <p:nvPr/>
        </p:nvSpPr>
        <p:spPr>
          <a:xfrm>
            <a:off x="15081250" y="2780476"/>
            <a:ext cx="3450089" cy="711746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12</a:t>
            </a:r>
            <a:endParaRPr sz="8250" dirty="0">
              <a:latin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ОБУЧАЮЩИМ КУРСАМ ПО ВОПРОСАМ ВЕДЕНИЯ БИЗНЕСА</a:t>
            </a: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240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1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предоставление д</a:t>
            </a:r>
            <a:r>
              <a:rPr lang="ru-RU" dirty="0"/>
              <a:t>оступа на обучающий онлайн курс  на выбор: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команда и делегирование;</a:t>
            </a:r>
            <a:br>
              <a:rPr lang="ru-RU" sz="1800" dirty="0"/>
            </a:br>
            <a:r>
              <a:rPr lang="ru-RU" sz="1800" dirty="0"/>
              <a:t>- адаптация бизнеса к новым реалиям;</a:t>
            </a:r>
            <a:br>
              <a:rPr lang="ru-RU" sz="1800" dirty="0"/>
            </a:br>
            <a:r>
              <a:rPr lang="ru-RU" sz="1800" dirty="0"/>
              <a:t>- знакомство с ВКонтакте: с нуля до запуска рекламы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10090622" y="2752172"/>
            <a:ext cx="4397059" cy="7482070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5A83A4E-F5D6-49AD-3932-660E80A6F0CD}"/>
              </a:ext>
            </a:extLst>
          </p:cNvPr>
          <p:cNvSpPr txBox="1"/>
          <p:nvPr/>
        </p:nvSpPr>
        <p:spPr>
          <a:xfrm>
            <a:off x="10272040" y="2883617"/>
            <a:ext cx="3450089" cy="70957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lang="ru-RU" sz="8250" b="1" spc="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8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lang="ru-RU" sz="240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lang="ru-RU" sz="24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lang="ru-RU" sz="240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lang="ru-RU" sz="240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lang="ru-RU" sz="240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lang="ru-RU" sz="240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endParaRPr lang="ru-RU" sz="240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endParaRPr lang="ru-RU" sz="2400" spc="-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 как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Wildberries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Ozon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AliExpress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, Яндекс. Маркет  на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lang="ru-RU"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lang="ru-RU"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lang="ru-RU"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lang="ru-RU"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</a:t>
            </a: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1000"/>
              </a:lnSpc>
              <a:spcBef>
                <a:spcPts val="345"/>
              </a:spcBef>
            </a:pPr>
            <a:endParaRPr sz="1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70" y="3037364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994665" y="2976032"/>
            <a:ext cx="1004769" cy="13452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spcBef>
                <a:spcPts val="860"/>
              </a:spcBef>
            </a:pPr>
            <a:r>
              <a:rPr lang="ru-RU"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13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707" y="4772503"/>
            <a:ext cx="529272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z="1950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spc="-3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81036" y="297703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7033" y="3399621"/>
            <a:ext cx="3276600" cy="61132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lang="ru-RU"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lang="ru-RU"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lang="ru-RU"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06324" y="4299853"/>
            <a:ext cx="4986655" cy="18197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lang="ru-RU" sz="19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8701" y="2985995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15437" y="3237381"/>
            <a:ext cx="107141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4738" y="4046705"/>
            <a:ext cx="5450205" cy="244938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200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200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200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20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20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20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r>
              <a:rPr sz="2000" spc="5" dirty="0" err="1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20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0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000" spc="10" dirty="0" err="1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lang="ru-RU" sz="2000" spc="1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pc="1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670" y="6683444"/>
            <a:ext cx="5758815" cy="3301549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4794" y="7019800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281" y="8184812"/>
            <a:ext cx="5268595" cy="152881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 err="1">
                <a:solidFill>
                  <a:srgbClr val="1D1D1B"/>
                </a:solidFill>
                <a:latin typeface="Calibri"/>
                <a:cs typeface="Calibri"/>
              </a:rPr>
              <a:t>соцсетей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lang="ru-RU" sz="1950" spc="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73678" y="7142688"/>
            <a:ext cx="4262013" cy="6067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924" y="10531475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83194" y="3343342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5316284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r>
              <a:rPr lang="ru-RU" sz="4950" spc="-35" dirty="0">
                <a:solidFill>
                  <a:srgbClr val="FFFFFF"/>
                </a:solidFill>
              </a:rPr>
              <a:t> 2023г. </a:t>
            </a:r>
            <a:endParaRPr sz="4950" dirty="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D434901-D450-4311-B835-1693F9E1B526}"/>
              </a:ext>
            </a:extLst>
          </p:cNvPr>
          <p:cNvSpPr/>
          <p:nvPr/>
        </p:nvSpPr>
        <p:spPr>
          <a:xfrm>
            <a:off x="6748791" y="6621211"/>
            <a:ext cx="5883253" cy="3301549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52FA930E-E4C8-499E-A43C-3AD2343A8AED}"/>
              </a:ext>
            </a:extLst>
          </p:cNvPr>
          <p:cNvSpPr txBox="1"/>
          <p:nvPr/>
        </p:nvSpPr>
        <p:spPr>
          <a:xfrm>
            <a:off x="7150320" y="6989964"/>
            <a:ext cx="107141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AEDF32F8-A74E-4D41-BF06-A61AF4E59844}"/>
              </a:ext>
            </a:extLst>
          </p:cNvPr>
          <p:cNvSpPr txBox="1"/>
          <p:nvPr/>
        </p:nvSpPr>
        <p:spPr>
          <a:xfrm>
            <a:off x="6891666" y="8240831"/>
            <a:ext cx="5611711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lang="ru-RU" sz="1950" dirty="0">
                <a:latin typeface="Calibri"/>
                <a:cs typeface="Calibri"/>
              </a:rPr>
              <a:t> </a:t>
            </a:r>
            <a:r>
              <a:rPr sz="1950" dirty="0" err="1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 err="1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dirty="0">
                <a:solidFill>
                  <a:srgbClr val="1D1D1B"/>
                </a:solidFill>
                <a:latin typeface="Calibri"/>
                <a:cs typeface="Calibri"/>
              </a:rPr>
              <a:t>электронного документооборота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z="1950" spc="-3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ru-RU" sz="1950" spc="-3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D72F949F-0A73-B308-4121-FF7458B245DF}"/>
              </a:ext>
            </a:extLst>
          </p:cNvPr>
          <p:cNvSpPr txBox="1"/>
          <p:nvPr/>
        </p:nvSpPr>
        <p:spPr>
          <a:xfrm>
            <a:off x="1910714" y="3399621"/>
            <a:ext cx="4202532" cy="1541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ПРЕДОСТАВЛЕНИЕ БЕСПЛАТНОГО  ДОСТУПА К СЕРВИСУ ДЛЯ СДАЧИ  ОТЧЕТНОСТИ В ФНС, ПФР, ФСС,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РОССТАТ, ЦБ РФ НА ОДИН ГОД</a:t>
            </a:r>
          </a:p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lang="ru-RU" sz="1950" dirty="0">
                <a:latin typeface="Calibri"/>
                <a:cs typeface="Calibri"/>
              </a:rPr>
              <a:t>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BF755467-1BCB-6C96-BE38-89219FE8FCCA}"/>
              </a:ext>
            </a:extLst>
          </p:cNvPr>
          <p:cNvSpPr/>
          <p:nvPr/>
        </p:nvSpPr>
        <p:spPr>
          <a:xfrm>
            <a:off x="13081036" y="6567555"/>
            <a:ext cx="5749925" cy="3355524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CD4924B4-79AF-EACD-AC04-CD06BC00CD58}"/>
              </a:ext>
            </a:extLst>
          </p:cNvPr>
          <p:cNvSpPr txBox="1"/>
          <p:nvPr/>
        </p:nvSpPr>
        <p:spPr>
          <a:xfrm>
            <a:off x="13457061" y="6913267"/>
            <a:ext cx="71501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6FB4037-58B1-6F39-635C-080BE279A591}"/>
              </a:ext>
            </a:extLst>
          </p:cNvPr>
          <p:cNvSpPr txBox="1"/>
          <p:nvPr/>
        </p:nvSpPr>
        <p:spPr>
          <a:xfrm>
            <a:off x="13165504" y="7909366"/>
            <a:ext cx="5610723" cy="21350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Программа для новых продавцов. Участвующие в ней предприниматели получат консультации от экспертов </a:t>
            </a:r>
            <a:r>
              <a:rPr lang="ru-RU" sz="1950" spc="5" dirty="0" err="1">
                <a:solidFill>
                  <a:srgbClr val="1D1D1B"/>
                </a:solidFill>
                <a:latin typeface="Calibri"/>
                <a:cs typeface="Calibri"/>
              </a:rPr>
              <a:t>Ozon</a:t>
            </a:r>
            <a:r>
              <a:rPr lang="ru-RU" sz="1950" spc="5" dirty="0">
                <a:solidFill>
                  <a:srgbClr val="1D1D1B"/>
                </a:solidFill>
                <a:latin typeface="Calibri"/>
                <a:cs typeface="Calibri"/>
              </a:rPr>
              <a:t> для первых продаж на маркетплейсе, а также 5 000 бонусных баллов (1 балл = 1 рубль), которые можно потратить на продвижение своих товаров на платформе.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EBFFC337-6182-678F-EFF9-429E2A0205EF}"/>
              </a:ext>
            </a:extLst>
          </p:cNvPr>
          <p:cNvSpPr txBox="1"/>
          <p:nvPr/>
        </p:nvSpPr>
        <p:spPr>
          <a:xfrm>
            <a:off x="14324183" y="7229999"/>
            <a:ext cx="4262013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ПРОГРАММА ПО ВЫХОДУ НА </a:t>
            </a:r>
            <a:r>
              <a:rPr lang="en-US" sz="1950" b="1" dirty="0">
                <a:latin typeface="Calibri"/>
                <a:cs typeface="Calibri"/>
              </a:rPr>
              <a:t>OZON</a:t>
            </a:r>
            <a:endParaRPr lang="ru-RU" sz="1950" b="1" dirty="0">
              <a:latin typeface="Calibri"/>
              <a:cs typeface="Calibri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228AE721-A9FE-6E04-C36C-355A46F093D1}"/>
              </a:ext>
            </a:extLst>
          </p:cNvPr>
          <p:cNvSpPr txBox="1"/>
          <p:nvPr/>
        </p:nvSpPr>
        <p:spPr>
          <a:xfrm>
            <a:off x="8060015" y="7001787"/>
            <a:ext cx="4262013" cy="9098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ПРЕДОСТАВЛЕНИЕ БЕСПЛАТНОГО ДОСТУПА К СИСТЕМЕ ЭЛЕКТРОННОГО ДОКУМЕНТООБОРОТА</a:t>
            </a:r>
            <a:endParaRPr sz="195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8873" y="5891617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3765" y="6074590"/>
            <a:ext cx="3184537" cy="12259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9820" y="6250687"/>
            <a:ext cx="138021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22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2042" y="7483475"/>
            <a:ext cx="5126436" cy="175137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pc="-20" dirty="0">
                <a:latin typeface="Calibri"/>
                <a:cs typeface="Calibri"/>
              </a:rPr>
              <a:t>Услуга </a:t>
            </a:r>
            <a:r>
              <a:rPr spc="-5" dirty="0">
                <a:latin typeface="Calibri"/>
                <a:cs typeface="Calibri"/>
              </a:rPr>
              <a:t>включает </a:t>
            </a:r>
            <a:r>
              <a:rPr dirty="0">
                <a:latin typeface="Calibri"/>
                <a:cs typeface="Calibri"/>
              </a:rPr>
              <a:t>в себя запись на </a:t>
            </a:r>
            <a:r>
              <a:rPr spc="-10" dirty="0">
                <a:latin typeface="Calibri"/>
                <a:cs typeface="Calibri"/>
              </a:rPr>
              <a:t>офлайн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онлайн </a:t>
            </a:r>
            <a:r>
              <a:rPr dirty="0">
                <a:latin typeface="Calibri"/>
                <a:cs typeface="Calibri"/>
              </a:rPr>
              <a:t>обучающие </a:t>
            </a:r>
            <a:r>
              <a:rPr spc="-5" dirty="0">
                <a:latin typeface="Calibri"/>
                <a:cs typeface="Calibri"/>
              </a:rPr>
              <a:t>мероприятия, </a:t>
            </a:r>
            <a:r>
              <a:rPr spc="-10" dirty="0">
                <a:latin typeface="Calibri"/>
                <a:cs typeface="Calibri"/>
              </a:rPr>
              <a:t>проводимые </a:t>
            </a:r>
            <a:r>
              <a:rPr spc="-4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центром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"Мой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бизнес</a:t>
            </a:r>
            <a:r>
              <a:rPr dirty="0">
                <a:latin typeface="Calibri"/>
                <a:cs typeface="Calibri"/>
              </a:rPr>
              <a:t>"</a:t>
            </a:r>
            <a:r>
              <a:rPr lang="ru-RU" dirty="0">
                <a:latin typeface="Calibri"/>
                <a:cs typeface="Calibri"/>
              </a:rPr>
              <a:t>, а также тренинги и мастер-классы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3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1950" spc="-25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46267" y="2543768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9241350" y="2877447"/>
            <a:ext cx="3964403" cy="6067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b="1" dirty="0">
                <a:latin typeface="Calibri"/>
                <a:cs typeface="Calibri"/>
              </a:rPr>
              <a:t>ПРОВЕДЕНИЕ ПАТЕНТНЫХ ИССЛЕДОВАНИЙ </a:t>
            </a:r>
            <a:endParaRPr sz="195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3537" y="2776795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20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2620" y="7483475"/>
            <a:ext cx="2401479" cy="382587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5316538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r>
              <a:rPr lang="ru-RU" sz="4950" b="1" spc="-35" dirty="0">
                <a:solidFill>
                  <a:srgbClr val="FFFFFF"/>
                </a:solidFill>
                <a:latin typeface="Calibri"/>
                <a:cs typeface="Calibri"/>
              </a:rPr>
              <a:t> 2023г. 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984" y="1068371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02D92D77-0087-3540-E494-0DA1D50CF812}"/>
              </a:ext>
            </a:extLst>
          </p:cNvPr>
          <p:cNvSpPr txBox="1"/>
          <p:nvPr/>
        </p:nvSpPr>
        <p:spPr>
          <a:xfrm>
            <a:off x="8100543" y="3553130"/>
            <a:ext cx="5123848" cy="23108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Услуга включает в себя оценку коммерческой значимости изобретений субъекта МСП, анализ технического уровня, оценку патентоспособности объекта интеллектуальной деятельности, проверку патентной чистоты и анализ конкурентоспособности продукции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lang="ru-RU" sz="1950" spc="-2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AAA8AC-1ABC-A3CE-16A7-E3643C78BD23}"/>
              </a:ext>
            </a:extLst>
          </p:cNvPr>
          <p:cNvSpPr/>
          <p:nvPr/>
        </p:nvSpPr>
        <p:spPr>
          <a:xfrm>
            <a:off x="2189060" y="2552894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3F89F5FC-343A-E06C-488E-8CD1ECECAC0F}"/>
              </a:ext>
            </a:extLst>
          </p:cNvPr>
          <p:cNvSpPr txBox="1"/>
          <p:nvPr/>
        </p:nvSpPr>
        <p:spPr>
          <a:xfrm>
            <a:off x="2649820" y="288095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210C48BD-C5A8-1C87-7F87-B965272255AE}"/>
              </a:ext>
            </a:extLst>
          </p:cNvPr>
          <p:cNvSpPr txBox="1"/>
          <p:nvPr/>
        </p:nvSpPr>
        <p:spPr>
          <a:xfrm>
            <a:off x="2910346" y="2982645"/>
            <a:ext cx="5430859" cy="63273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sz="2000" b="1" spc="15" dirty="0">
                <a:solidFill>
                  <a:srgbClr val="1D1D1B"/>
                </a:solidFill>
                <a:latin typeface="+mj-lt"/>
                <a:cs typeface="Segoe UI Light"/>
              </a:rPr>
              <a:t>ЮРИДИЧЕСКИЕ И БУХГАЛТЕРСКИЕ КОНСУЛЬТАЦИИ</a:t>
            </a:r>
            <a:endParaRPr lang="ru-RU" sz="2000" b="1" dirty="0">
              <a:latin typeface="+mj-lt"/>
              <a:cs typeface="Segoe U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06B08-D1A4-09ED-70E6-90D885E11666}"/>
              </a:ext>
            </a:extLst>
          </p:cNvPr>
          <p:cNvSpPr txBox="1"/>
          <p:nvPr/>
        </p:nvSpPr>
        <p:spPr>
          <a:xfrm>
            <a:off x="2461552" y="3962109"/>
            <a:ext cx="418312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юридических и бухгалтерских консультаций по вопросу регистрации предприятий на безвозмездной основе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B9B6185-EDB9-96BC-06D5-3D7C362A734C}"/>
              </a:ext>
            </a:extLst>
          </p:cNvPr>
          <p:cNvSpPr txBox="1"/>
          <p:nvPr/>
        </p:nvSpPr>
        <p:spPr>
          <a:xfrm>
            <a:off x="14311934" y="6088863"/>
            <a:ext cx="407848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b="1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187D52F-CAD0-DDE4-40BC-F1978ADC0DE1}"/>
              </a:ext>
            </a:extLst>
          </p:cNvPr>
          <p:cNvSpPr/>
          <p:nvPr/>
        </p:nvSpPr>
        <p:spPr>
          <a:xfrm>
            <a:off x="7906928" y="5891617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C4DC3F1A-BA57-B195-863C-588AD21A641A}"/>
              </a:ext>
            </a:extLst>
          </p:cNvPr>
          <p:cNvSpPr txBox="1"/>
          <p:nvPr/>
        </p:nvSpPr>
        <p:spPr>
          <a:xfrm>
            <a:off x="9229245" y="6074590"/>
            <a:ext cx="3551362" cy="9098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950" b="1" dirty="0"/>
              <a:t>ПРОГРАММА ОТ </a:t>
            </a:r>
            <a:r>
              <a:rPr lang="en-US" sz="1950" b="1" dirty="0"/>
              <a:t>HEADHUNTER</a:t>
            </a:r>
            <a:r>
              <a:rPr lang="ru-RU" sz="1950" b="1" dirty="0"/>
              <a:t> ДЛЯ СОЦИАЛЬНЫХ ПРЕДПРИНИМАТЕЛЕЙ</a:t>
            </a:r>
            <a:r>
              <a:rPr lang="en-US" sz="1950" b="1" dirty="0"/>
              <a:t> </a:t>
            </a:r>
            <a:r>
              <a:rPr lang="ru-RU" sz="1950" b="1" dirty="0"/>
              <a:t> </a:t>
            </a:r>
            <a:endParaRPr lang="en-US" sz="1950" b="1" dirty="0"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2F5478D8-A919-639D-3B28-2DBEE0ED9DDD}"/>
              </a:ext>
            </a:extLst>
          </p:cNvPr>
          <p:cNvSpPr txBox="1"/>
          <p:nvPr/>
        </p:nvSpPr>
        <p:spPr>
          <a:xfrm>
            <a:off x="8341205" y="605913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1CA4334C-D6AA-DE87-AC6B-413C373F97C3}"/>
              </a:ext>
            </a:extLst>
          </p:cNvPr>
          <p:cNvSpPr txBox="1"/>
          <p:nvPr/>
        </p:nvSpPr>
        <p:spPr>
          <a:xfrm>
            <a:off x="7988098" y="7065882"/>
            <a:ext cx="5253631" cy="200779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Предоставление доступа к бесплатному размещению до 2 вакансий для социальных предприятий на сервисе </a:t>
            </a:r>
            <a:r>
              <a:rPr lang="ru-RU" spc="-20" dirty="0" err="1">
                <a:latin typeface="Calibri"/>
                <a:cs typeface="Calibri"/>
              </a:rPr>
              <a:t>HeadHunter.сроком</a:t>
            </a:r>
            <a:r>
              <a:rPr lang="ru-RU" spc="-20" dirty="0">
                <a:latin typeface="Calibri"/>
                <a:cs typeface="Calibri"/>
              </a:rPr>
              <a:t> на 30 дней.  </a:t>
            </a:r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pc="-20" dirty="0">
                <a:latin typeface="Calibri"/>
                <a:cs typeface="Calibri"/>
              </a:rPr>
              <a:t>Поиск вакансий можно запустить в любой момент, когда наступит потребность в найме сотрудников в течении 1 года.</a:t>
            </a:r>
            <a:endParaRPr lang="ru-RU" sz="1950" spc="-20" dirty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08699F58-F107-AE9C-981E-77FAD035C7F1}"/>
              </a:ext>
            </a:extLst>
          </p:cNvPr>
          <p:cNvSpPr/>
          <p:nvPr/>
        </p:nvSpPr>
        <p:spPr>
          <a:xfrm>
            <a:off x="13726153" y="2554468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67AD63F3-4AA0-486C-885D-CB890477F0FF}"/>
              </a:ext>
            </a:extLst>
          </p:cNvPr>
          <p:cNvSpPr txBox="1"/>
          <p:nvPr/>
        </p:nvSpPr>
        <p:spPr>
          <a:xfrm>
            <a:off x="14024039" y="2733916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DB0B0A95-2730-4BEF-2EC1-FC2B48ADD643}"/>
              </a:ext>
            </a:extLst>
          </p:cNvPr>
          <p:cNvSpPr txBox="1"/>
          <p:nvPr/>
        </p:nvSpPr>
        <p:spPr>
          <a:xfrm>
            <a:off x="14123844" y="2724042"/>
            <a:ext cx="5430859" cy="8558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b="1" spc="15" dirty="0">
                <a:solidFill>
                  <a:srgbClr val="1D1D1B"/>
                </a:solidFill>
                <a:cs typeface="Segoe UI Light"/>
              </a:rPr>
              <a:t>ПОВЫШЕНИЕ КВАЛИФИКАЦИИ ИЛИ ПЕРЕКВАЛИФИКАЦИИ СОТРУДНИКОВ СУБЪЕКТА МСП </a:t>
            </a:r>
            <a:endParaRPr lang="ru-RU" b="1" dirty="0">
              <a:cs typeface="Segoe UI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43E823-1044-CC35-D774-5DA8F3E02521}"/>
              </a:ext>
            </a:extLst>
          </p:cNvPr>
          <p:cNvSpPr txBox="1"/>
          <p:nvPr/>
        </p:nvSpPr>
        <p:spPr>
          <a:xfrm>
            <a:off x="13857750" y="3609108"/>
            <a:ext cx="5236030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услуги финансируется  обучение 1 сотрудника субъекта МСП  по программам повышения квалификации/переподготовке по направлениям, необходимым субъекту МСП до 30 000 руб. Вид обучающей программы определяет сам субъект МСП.</a:t>
            </a: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1F8B9E50-F4CA-628F-1E31-99FAA243ABFB}"/>
              </a:ext>
            </a:extLst>
          </p:cNvPr>
          <p:cNvSpPr/>
          <p:nvPr/>
        </p:nvSpPr>
        <p:spPr>
          <a:xfrm>
            <a:off x="13726153" y="5858913"/>
            <a:ext cx="5432400" cy="2941200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6DEA09B6-C919-D728-007B-6D52984772F8}"/>
              </a:ext>
            </a:extLst>
          </p:cNvPr>
          <p:cNvSpPr txBox="1"/>
          <p:nvPr/>
        </p:nvSpPr>
        <p:spPr>
          <a:xfrm>
            <a:off x="14035406" y="5851420"/>
            <a:ext cx="714375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24</a:t>
            </a:r>
            <a:endParaRPr sz="5350" dirty="0">
              <a:latin typeface="Calibri"/>
              <a:cs typeface="Calibri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A2AE4070-6DDB-3AC0-3F68-B6D9D192703C}"/>
              </a:ext>
            </a:extLst>
          </p:cNvPr>
          <p:cNvSpPr txBox="1"/>
          <p:nvPr/>
        </p:nvSpPr>
        <p:spPr>
          <a:xfrm>
            <a:off x="14123844" y="6161466"/>
            <a:ext cx="5430859" cy="3157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>
              <a:lnSpc>
                <a:spcPct val="102600"/>
              </a:lnSpc>
              <a:spcBef>
                <a:spcPts val="495"/>
              </a:spcBef>
            </a:pPr>
            <a:r>
              <a:rPr lang="ru-RU" sz="2000" b="1" spc="15" dirty="0">
                <a:solidFill>
                  <a:srgbClr val="1D1D1B"/>
                </a:solidFill>
                <a:cs typeface="Segoe UI Light"/>
              </a:rPr>
              <a:t>ПРОВЕДЕНИЕ ПАТЕНТНОГО ПОИСКА</a:t>
            </a:r>
            <a:endParaRPr lang="ru-RU" sz="2000" b="1" dirty="0">
              <a:cs typeface="Segoe UI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F47C31-39DA-7128-991C-94B34939211C}"/>
              </a:ext>
            </a:extLst>
          </p:cNvPr>
          <p:cNvSpPr txBox="1"/>
          <p:nvPr/>
        </p:nvSpPr>
        <p:spPr>
          <a:xfrm>
            <a:off x="13818118" y="6543790"/>
            <a:ext cx="5177440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проведения одного патентного поиска для субъекта МСП.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Проведение патентного поиска в соответствии с ГОСТ Р.15.011–96 «Система разработки и постановки продукции на производство. Патентные исследования. Содержание и порядок проведения»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082864" y="4556771"/>
            <a:ext cx="5396865" cy="3036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2620" y="7483475"/>
            <a:ext cx="2401479" cy="382587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5316538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r>
              <a:rPr lang="ru-RU" sz="4950" b="1" spc="-35" dirty="0">
                <a:solidFill>
                  <a:srgbClr val="FFFFFF"/>
                </a:solidFill>
                <a:latin typeface="Calibri"/>
                <a:cs typeface="Calibri"/>
              </a:rPr>
              <a:t> 2023г. 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984" y="1068371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F0FEAC8E-9E37-0E61-EAF4-F68BE5FA1C91}"/>
              </a:ext>
            </a:extLst>
          </p:cNvPr>
          <p:cNvSpPr/>
          <p:nvPr/>
        </p:nvSpPr>
        <p:spPr>
          <a:xfrm>
            <a:off x="1797859" y="2744769"/>
            <a:ext cx="5358548" cy="502386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C84F44C7-14A0-FFEC-6762-7BE735197C6A}"/>
              </a:ext>
            </a:extLst>
          </p:cNvPr>
          <p:cNvSpPr txBox="1"/>
          <p:nvPr/>
        </p:nvSpPr>
        <p:spPr>
          <a:xfrm>
            <a:off x="2829522" y="3071176"/>
            <a:ext cx="4078486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950" b="1" dirty="0"/>
              <a:t>ПРЕДОСТАВЛЕНИЕ БЕСПЛАТНОГО КУПОНА ДЛЯ УДВОЕНИЯ ПЕРВОГО ПЛАТЕЖА В  СЕРВИСЕ </a:t>
            </a:r>
            <a:r>
              <a:rPr lang="en-US" sz="1950" b="1" dirty="0"/>
              <a:t>VK </a:t>
            </a:r>
            <a:r>
              <a:rPr lang="ru-RU" sz="1950" b="1" dirty="0"/>
              <a:t>РЕКЛАМА НА СУММУ ОТ 3000 ДО 5000 РУБЛЕЙ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4AB8A6D4-A190-255F-70C8-B24329DA9540}"/>
              </a:ext>
            </a:extLst>
          </p:cNvPr>
          <p:cNvSpPr txBox="1"/>
          <p:nvPr/>
        </p:nvSpPr>
        <p:spPr>
          <a:xfrm>
            <a:off x="1999289" y="3173198"/>
            <a:ext cx="715010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25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B60470A5-0263-87B6-8590-11BA6935B1A5}"/>
              </a:ext>
            </a:extLst>
          </p:cNvPr>
          <p:cNvSpPr txBox="1"/>
          <p:nvPr/>
        </p:nvSpPr>
        <p:spPr>
          <a:xfrm>
            <a:off x="1864928" y="4771210"/>
            <a:ext cx="5299307" cy="194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</a:pP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Предоставление купона на удвоение первого платежа на рекламу сообщества/магазина ВКонтакте на сумму от 3 000 до 5 000 рублей для новых пользователей платформы </a:t>
            </a:r>
            <a:r>
              <a:rPr lang="en-US" spc="-45" dirty="0">
                <a:solidFill>
                  <a:srgbClr val="1D1D1B"/>
                </a:solidFill>
                <a:latin typeface="Calibri"/>
                <a:cs typeface="Calibri"/>
              </a:rPr>
              <a:t>VK 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Реклама.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</a:pP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Активация </a:t>
            </a:r>
            <a:r>
              <a:rPr lang="ru-RU" spc="-45" dirty="0" err="1">
                <a:solidFill>
                  <a:srgbClr val="1D1D1B"/>
                </a:solidFill>
                <a:latin typeface="Calibri"/>
                <a:cs typeface="Calibri"/>
              </a:rPr>
              <a:t>промокода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 происходит при пополнении заявителем личного кабинета платформы </a:t>
            </a:r>
            <a:r>
              <a:rPr lang="en-US" spc="-45" dirty="0">
                <a:solidFill>
                  <a:srgbClr val="1D1D1B"/>
                </a:solidFill>
                <a:latin typeface="Calibri"/>
                <a:cs typeface="Calibri"/>
              </a:rPr>
              <a:t>VK </a:t>
            </a:r>
            <a:r>
              <a:rPr lang="ru-RU" spc="-45" dirty="0">
                <a:solidFill>
                  <a:srgbClr val="1D1D1B"/>
                </a:solidFill>
                <a:latin typeface="Calibri"/>
                <a:cs typeface="Calibri"/>
              </a:rPr>
              <a:t>Реклама на сумму, равную номиналу купона.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A12CDDA-983E-8EB6-551F-39B85A63449B}"/>
              </a:ext>
            </a:extLst>
          </p:cNvPr>
          <p:cNvSpPr/>
          <p:nvPr/>
        </p:nvSpPr>
        <p:spPr>
          <a:xfrm>
            <a:off x="7523098" y="2748772"/>
            <a:ext cx="5360400" cy="501120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D3EA861-3250-53AC-8C64-854666059EA8}"/>
              </a:ext>
            </a:extLst>
          </p:cNvPr>
          <p:cNvSpPr txBox="1"/>
          <p:nvPr/>
        </p:nvSpPr>
        <p:spPr>
          <a:xfrm>
            <a:off x="8008649" y="3006085"/>
            <a:ext cx="715010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9C0CF4E-87B5-39FD-9D89-4C533642D0E0}"/>
              </a:ext>
            </a:extLst>
          </p:cNvPr>
          <p:cNvSpPr txBox="1"/>
          <p:nvPr/>
        </p:nvSpPr>
        <p:spPr>
          <a:xfrm>
            <a:off x="8799648" y="2857520"/>
            <a:ext cx="479026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>
                <a:latin typeface="Calibri"/>
                <a:cs typeface="Calibri"/>
              </a:rPr>
              <a:t>КОМПЛЕКСНАЯ </a:t>
            </a:r>
            <a:r>
              <a:rPr lang="ru-RU" b="1" spc="-40" dirty="0">
                <a:latin typeface="Calibri"/>
                <a:cs typeface="Calibri"/>
              </a:rPr>
              <a:t>УСЛУГА </a:t>
            </a:r>
            <a:r>
              <a:rPr lang="ru-RU" b="1" dirty="0">
                <a:latin typeface="Calibri"/>
                <a:cs typeface="Calibri"/>
              </a:rPr>
              <a:t>ПО </a:t>
            </a:r>
            <a:r>
              <a:rPr lang="ru-RU" b="1" spc="-5" dirty="0">
                <a:latin typeface="Calibri"/>
                <a:cs typeface="Calibri"/>
              </a:rPr>
              <a:t>ОБУЧЕНИЮ </a:t>
            </a:r>
            <a:r>
              <a:rPr lang="ru-RU" b="1" spc="-15" dirty="0">
                <a:latin typeface="Calibri"/>
                <a:cs typeface="Calibri"/>
              </a:rPr>
              <a:t>ИНСТРУМЕНТАМ </a:t>
            </a:r>
            <a:r>
              <a:rPr lang="ru-RU" b="1" spc="-43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ПРОДВИЖЕНИЯ</a:t>
            </a:r>
            <a:r>
              <a:rPr lang="ru-RU" b="1" spc="-5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В</a:t>
            </a:r>
            <a:r>
              <a:rPr lang="ru-RU" b="1" spc="-1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РОССИЙСКИХ </a:t>
            </a:r>
            <a:r>
              <a:rPr lang="ru-RU" b="1" dirty="0">
                <a:latin typeface="Calibri"/>
                <a:cs typeface="Calibri"/>
              </a:rPr>
              <a:t>СОЦИАЛЬНЫХ</a:t>
            </a:r>
            <a:r>
              <a:rPr lang="ru-RU" b="1" spc="-3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СЕТЯХ</a:t>
            </a:r>
            <a:r>
              <a:rPr lang="ru-RU" spc="-1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И </a:t>
            </a:r>
            <a:r>
              <a:rPr lang="ru-RU" b="1" spc="-15" dirty="0">
                <a:latin typeface="Calibri"/>
                <a:cs typeface="Calibri"/>
              </a:rPr>
              <a:t>МЕССЕНДЖЕРАХ</a:t>
            </a:r>
            <a:r>
              <a:rPr lang="ru-RU" b="1" spc="-40" dirty="0">
                <a:latin typeface="Calibri"/>
                <a:cs typeface="Calibri"/>
              </a:rPr>
              <a:t> </a:t>
            </a:r>
            <a:r>
              <a:rPr lang="ru-RU" b="1" spc="5" dirty="0">
                <a:latin typeface="Calibri"/>
                <a:cs typeface="Calibri"/>
              </a:rPr>
              <a:t>ДЛЯ</a:t>
            </a:r>
            <a:r>
              <a:rPr lang="ru-RU" b="1" spc="-2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СМСП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85EFDA6-1031-1E73-F32F-EDCD3FCD9240}"/>
              </a:ext>
            </a:extLst>
          </p:cNvPr>
          <p:cNvSpPr txBox="1"/>
          <p:nvPr/>
        </p:nvSpPr>
        <p:spPr>
          <a:xfrm>
            <a:off x="7657480" y="3982152"/>
            <a:ext cx="5278316" cy="3712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17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lang="ru-RU" sz="1700" dirty="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lang="ru-RU" sz="17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lang="ru-RU" sz="17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lang="ru-RU" sz="17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lang="ru-RU" sz="1700" dirty="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</a:p>
          <a:p>
            <a:pPr marL="12700" marR="103505">
              <a:lnSpc>
                <a:spcPct val="105100"/>
              </a:lnSpc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lang="ru-RU" sz="1700" dirty="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lang="ru-RU" sz="170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lang="ru-RU"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lang="ru-RU" sz="17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lang="ru-RU" sz="170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lang="ru-RU"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lang="ru-RU"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25" dirty="0" err="1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lang="ru-RU"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70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ru-RU" sz="17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lang="ru-RU" sz="17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CF77DC3-711B-1261-6299-AD4CCA0DCD5D}"/>
              </a:ext>
            </a:extLst>
          </p:cNvPr>
          <p:cNvSpPr/>
          <p:nvPr/>
        </p:nvSpPr>
        <p:spPr>
          <a:xfrm>
            <a:off x="13227902" y="2759075"/>
            <a:ext cx="5358548" cy="5009554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B9B6185-EDB9-96BC-06D5-3D7C362A734C}"/>
              </a:ext>
            </a:extLst>
          </p:cNvPr>
          <p:cNvSpPr txBox="1"/>
          <p:nvPr/>
        </p:nvSpPr>
        <p:spPr>
          <a:xfrm>
            <a:off x="14311934" y="6088863"/>
            <a:ext cx="407848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b="1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B09BFC4-F13F-828C-E575-928363BD58EF}"/>
              </a:ext>
            </a:extLst>
          </p:cNvPr>
          <p:cNvSpPr txBox="1"/>
          <p:nvPr/>
        </p:nvSpPr>
        <p:spPr>
          <a:xfrm>
            <a:off x="13445628" y="3276771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53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lang="ru-RU" sz="535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A6F29164-4120-0EFF-3B11-C3E2EE748E28}"/>
              </a:ext>
            </a:extLst>
          </p:cNvPr>
          <p:cNvSpPr txBox="1"/>
          <p:nvPr/>
        </p:nvSpPr>
        <p:spPr>
          <a:xfrm>
            <a:off x="12883498" y="4349835"/>
            <a:ext cx="5299307" cy="16817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9135" marR="30480" algn="just">
              <a:lnSpc>
                <a:spcPct val="101099"/>
              </a:lnSpc>
              <a:spcBef>
                <a:spcPts val="490"/>
              </a:spcBef>
            </a:pPr>
            <a:r>
              <a:rPr lang="ru-RU" spc="-10" dirty="0">
                <a:solidFill>
                  <a:srgbClr val="1D1D1B"/>
                </a:solidFill>
                <a:cs typeface="Microsoft Sans Serif"/>
              </a:rPr>
              <a:t>Обучающие курсы в формате онлайн по продвижению продукции/услуг в интернете. По результатам прохождения курсов предоставляется подписка на сервис </a:t>
            </a:r>
            <a:r>
              <a:rPr lang="ru-RU" spc="-10" dirty="0" err="1">
                <a:solidFill>
                  <a:srgbClr val="1D1D1B"/>
                </a:solidFill>
                <a:cs typeface="Microsoft Sans Serif"/>
              </a:rPr>
              <a:t>Яндекс.Бизнес</a:t>
            </a:r>
            <a:r>
              <a:rPr lang="ru-RU" spc="-10" dirty="0">
                <a:solidFill>
                  <a:srgbClr val="1D1D1B"/>
                </a:solidFill>
                <a:cs typeface="Microsoft Sans Serif"/>
              </a:rPr>
              <a:t>, который запустит «умную» рекламу бизнеса на релевантных площадках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B309DC23-B777-9C2A-C5A5-BE179BCB7BEB}"/>
              </a:ext>
            </a:extLst>
          </p:cNvPr>
          <p:cNvSpPr txBox="1"/>
          <p:nvPr/>
        </p:nvSpPr>
        <p:spPr>
          <a:xfrm>
            <a:off x="14257800" y="3078614"/>
            <a:ext cx="4186753" cy="11989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 ДАЛЬНЕЙШИМ 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ПРОДВИЖЕНИЕМ ПРОДУКЦИИ ЧЕРЕЗ СЕРВИСЫ АВТОМАТИЧЕСКОГО ЗАПУСКА ИНТЕРНЕТ-РЕКЛАМЫ</a:t>
            </a:r>
          </a:p>
        </p:txBody>
      </p:sp>
    </p:spTree>
    <p:extLst>
      <p:ext uri="{BB962C8B-B14F-4D97-AF65-F5344CB8AC3E}">
        <p14:creationId xmlns:p14="http://schemas.microsoft.com/office/powerpoint/2010/main" val="188258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19243" y="2378075"/>
            <a:ext cx="8466007" cy="76962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 txBox="1"/>
          <p:nvPr/>
        </p:nvSpPr>
        <p:spPr>
          <a:xfrm>
            <a:off x="679112" y="3930615"/>
            <a:ext cx="8120252" cy="5590497"/>
          </a:xfrm>
          <a:prstGeom prst="rect">
            <a:avLst/>
          </a:prstGeom>
        </p:spPr>
        <p:txBody>
          <a:bodyPr vert="horz" wrap="square" lIns="0" tIns="6977" rIns="0" bIns="0" rtlCol="0">
            <a:spAutoFit/>
          </a:bodyPr>
          <a:lstStyle/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Грант предоставляется в целях финансового обеспечения расходов заявителей, связанных с реализацией проекта: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b="1" spc="-60" dirty="0">
                <a:latin typeface="Calibri"/>
                <a:cs typeface="Calibri"/>
              </a:rPr>
              <a:t>Размер гранта</a:t>
            </a:r>
            <a:r>
              <a:rPr lang="ru-RU" sz="1948" spc="-60" dirty="0">
                <a:latin typeface="Calibri"/>
                <a:cs typeface="Calibri"/>
              </a:rPr>
              <a:t>: от 100 тысяч рублей до 500 тысяч рублей.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Грант предоставляется однократно на конкурсной основе.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b="1" spc="-60" dirty="0">
                <a:latin typeface="Calibri"/>
                <a:cs typeface="Calibri"/>
              </a:rPr>
              <a:t>Условия: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 субъект МСП создан физическим лицом до 25 лет включительно (физическое лицо в возрасте до 25 лет (включительно) на момент подачи документов для получения гранта зарегистрировано в качестве индивидуального предпринимателя или юридического лица, доля (суммарная доля) участия в уставном (складочном, акционерном) капитале которых одного или нескольких физических лиц в возрасте до 25 лет включительно превышает 50 процентов);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 субъект МСП малого и среднего предпринимательства прошел обучение в рамках обучающей программы или акселерационной программы центра «Мой бизнес» в течение года до момента получения гранта по направлению осуществления предпринимательской деятельности;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r>
              <a:rPr lang="ru-RU" sz="1948" spc="-60" dirty="0">
                <a:latin typeface="Calibri"/>
                <a:cs typeface="Calibri"/>
              </a:rPr>
              <a:t>-обеспечить софинансирование не менее 25 % от размера расходов, предусмотренных на реализацию проекта.</a:t>
            </a:r>
          </a:p>
          <a:p>
            <a:pPr marL="12686" marR="5074">
              <a:lnSpc>
                <a:spcPct val="101899"/>
              </a:lnSpc>
              <a:spcBef>
                <a:spcPts val="55"/>
              </a:spcBef>
            </a:pPr>
            <a:endParaRPr lang="ru-RU" sz="1948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7" y="1"/>
            <a:ext cx="2505436" cy="273095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17435160" y="8470913"/>
            <a:ext cx="2655255" cy="2824323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 txBox="1"/>
          <p:nvPr/>
        </p:nvSpPr>
        <p:spPr>
          <a:xfrm>
            <a:off x="689964" y="10297662"/>
            <a:ext cx="2199076" cy="53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18"/>
              </a:lnSpc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endParaRPr sz="1948" dirty="0">
              <a:latin typeface="Calibri"/>
              <a:cs typeface="Calibri"/>
            </a:endParaRPr>
          </a:p>
          <a:p>
            <a:pPr marL="12686">
              <a:lnSpc>
                <a:spcPts val="2307"/>
              </a:lnSpc>
            </a:pP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3F3D6-77B9-4082-9DB8-76D67BE662D6}"/>
              </a:ext>
            </a:extLst>
          </p:cNvPr>
          <p:cNvSpPr txBox="1"/>
          <p:nvPr/>
        </p:nvSpPr>
        <p:spPr>
          <a:xfrm>
            <a:off x="2787616" y="2765529"/>
            <a:ext cx="4572000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48" b="1" spc="-5" dirty="0">
                <a:solidFill>
                  <a:srgbClr val="1D1D1B"/>
                </a:solidFill>
                <a:latin typeface="Calibri" panose="020F0502020204030204" pitchFamily="34" charset="0"/>
              </a:rPr>
              <a:t>ГРАНТОВАЯ ПОДДЕРЖКА МОЛОДЫХ ПРЕДПРИНИМАТЕЛЕЙ В ВОЗРАСТЕ ДО 25 ЛЕТ ВКЛЮЧИТЕЛЬНО</a:t>
            </a:r>
          </a:p>
          <a:p>
            <a:pPr algn="just"/>
            <a:endParaRPr lang="ru-RU" sz="1798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5C905D2-B5BA-414F-B5DA-DD0B29F6EE78}"/>
              </a:ext>
            </a:extLst>
          </p:cNvPr>
          <p:cNvSpPr txBox="1">
            <a:spLocks/>
          </p:cNvSpPr>
          <p:nvPr/>
        </p:nvSpPr>
        <p:spPr>
          <a:xfrm>
            <a:off x="1848875" y="2848177"/>
            <a:ext cx="844969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105"/>
              </a:spcBef>
            </a:pPr>
            <a:r>
              <a:rPr lang="ru-RU" sz="5344" kern="0" spc="20" dirty="0">
                <a:solidFill>
                  <a:srgbClr val="E84E20"/>
                </a:solidFill>
              </a:rPr>
              <a:t>28</a:t>
            </a:r>
            <a:endParaRPr lang="ru-RU" sz="5344" kern="0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0B8FC6E7-FD67-4F18-9765-F4FECE8646D1}"/>
              </a:ext>
            </a:extLst>
          </p:cNvPr>
          <p:cNvSpPr txBox="1">
            <a:spLocks/>
          </p:cNvSpPr>
          <p:nvPr/>
        </p:nvSpPr>
        <p:spPr>
          <a:xfrm>
            <a:off x="4549512" y="887886"/>
            <a:ext cx="11339675" cy="773146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 algn="ctr">
              <a:spcBef>
                <a:spcPts val="95"/>
              </a:spcBef>
            </a:pPr>
            <a:r>
              <a:rPr lang="ru-RU" sz="4945" kern="0" spc="-10" dirty="0"/>
              <a:t>М</a:t>
            </a:r>
            <a:r>
              <a:rPr lang="ru-RU" sz="4945" kern="0" spc="-20" dirty="0"/>
              <a:t>Е</a:t>
            </a:r>
            <a:r>
              <a:rPr lang="ru-RU" sz="4945" kern="0" spc="-10" dirty="0"/>
              <a:t>Р</a:t>
            </a:r>
            <a:r>
              <a:rPr lang="ru-RU" sz="4945" kern="0" spc="-5" dirty="0"/>
              <a:t>Ы</a:t>
            </a:r>
            <a:r>
              <a:rPr lang="ru-RU" sz="4945" kern="0" spc="-45" dirty="0"/>
              <a:t> </a:t>
            </a:r>
            <a:r>
              <a:rPr lang="ru-RU" sz="4945" kern="0" spc="-25" dirty="0"/>
              <a:t>П</a:t>
            </a:r>
            <a:r>
              <a:rPr lang="ru-RU" sz="4945" kern="0" spc="-160" dirty="0"/>
              <a:t>О</a:t>
            </a:r>
            <a:r>
              <a:rPr lang="ru-RU" sz="4945" kern="0" spc="-20" dirty="0"/>
              <a:t>ДД</a:t>
            </a:r>
            <a:r>
              <a:rPr lang="ru-RU" sz="4945" kern="0" spc="-45" dirty="0"/>
              <a:t>Е</a:t>
            </a:r>
            <a:r>
              <a:rPr lang="ru-RU" sz="4945" kern="0" spc="-100" dirty="0"/>
              <a:t>Р</a:t>
            </a:r>
            <a:r>
              <a:rPr lang="ru-RU" sz="4945" kern="0" spc="-20" dirty="0"/>
              <a:t>Ж</a:t>
            </a:r>
            <a:r>
              <a:rPr lang="ru-RU" sz="4945" kern="0" spc="-30" dirty="0"/>
              <a:t>К</a:t>
            </a:r>
            <a:r>
              <a:rPr lang="ru-RU" sz="4945" kern="0" spc="-5" dirty="0"/>
              <a:t>И</a:t>
            </a:r>
            <a:r>
              <a:rPr lang="ru-RU" sz="4945" kern="0" spc="-290" dirty="0"/>
              <a:t> </a:t>
            </a:r>
            <a:r>
              <a:rPr lang="ru-RU" sz="4945" kern="0" spc="-5" dirty="0"/>
              <a:t>Д</a:t>
            </a:r>
            <a:r>
              <a:rPr lang="ru-RU" sz="4945" kern="0" spc="10" dirty="0"/>
              <a:t>Л</a:t>
            </a:r>
            <a:r>
              <a:rPr lang="ru-RU" sz="4945" kern="0" spc="-5" dirty="0"/>
              <a:t>Я СМСП В 2023 г.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0255232-C162-EB3E-8E71-A23DED5D5C1C}"/>
              </a:ext>
            </a:extLst>
          </p:cNvPr>
          <p:cNvSpPr/>
          <p:nvPr/>
        </p:nvSpPr>
        <p:spPr>
          <a:xfrm>
            <a:off x="10074729" y="2362393"/>
            <a:ext cx="8740321" cy="7711882"/>
          </a:xfrm>
          <a:custGeom>
            <a:avLst/>
            <a:gdLst/>
            <a:ahLst/>
            <a:cxnLst/>
            <a:rect l="l" t="t" r="r" b="b"/>
            <a:pathLst>
              <a:path w="10668000" h="6751320">
                <a:moveTo>
                  <a:pt x="10667441" y="219"/>
                </a:moveTo>
                <a:lnTo>
                  <a:pt x="959934" y="219"/>
                </a:lnTo>
                <a:lnTo>
                  <a:pt x="-34" y="1113981"/>
                </a:lnTo>
                <a:lnTo>
                  <a:pt x="-34" y="6750987"/>
                </a:lnTo>
                <a:lnTo>
                  <a:pt x="9707473" y="6750987"/>
                </a:lnTo>
                <a:lnTo>
                  <a:pt x="10667441" y="5637098"/>
                </a:lnTo>
                <a:lnTo>
                  <a:pt x="1066744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F40EC-C247-FDCF-8DFF-DDBFB368838D}"/>
              </a:ext>
            </a:extLst>
          </p:cNvPr>
          <p:cNvSpPr txBox="1"/>
          <p:nvPr/>
        </p:nvSpPr>
        <p:spPr>
          <a:xfrm>
            <a:off x="10192599" y="3602849"/>
            <a:ext cx="8570188" cy="486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предоставляется в целях финансового обеспечения расходов, связанных с реализацией проекта в сфере социального предпринимательства: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гранта: </a:t>
            </a: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100 тысяч рублей до 500 тысяч рублей.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предоставляется однократно на конкурсной основе.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предприятие признано социальным (ч.3, ст.24.1 №209-ФЗ) и внесено в единый реестр СМСП в период с 10 июля по 10 декабря текущего календарного года;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 МСП, впервые признанный социальным предприятием, прошел обучение в рамках обучающей или акселерационной программы ЦПП, ЦИСС или Корпорации МСП;</a:t>
            </a:r>
          </a:p>
          <a:p>
            <a:pPr>
              <a:lnSpc>
                <a:spcPct val="102000"/>
              </a:lnSpc>
              <a:spcAft>
                <a:spcPts val="800"/>
              </a:spcAft>
            </a:pPr>
            <a:r>
              <a:rPr lang="ru-RU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обеспечить софинансирование не менее 25 % от размера расходов, предусмотренных на реализацию проекта.</a:t>
            </a:r>
            <a:endParaRPr lang="ru-RU" sz="195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96913A9-75DF-19C1-EE25-6A382FBDF7B7}"/>
              </a:ext>
            </a:extLst>
          </p:cNvPr>
          <p:cNvSpPr txBox="1">
            <a:spLocks/>
          </p:cNvSpPr>
          <p:nvPr/>
        </p:nvSpPr>
        <p:spPr>
          <a:xfrm>
            <a:off x="11320039" y="2620374"/>
            <a:ext cx="791391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5350" kern="0" spc="20" dirty="0">
                <a:solidFill>
                  <a:srgbClr val="E84E20"/>
                </a:solidFill>
              </a:rPr>
              <a:t>29</a:t>
            </a:r>
            <a:endParaRPr lang="ru-RU" sz="535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C07EB-7AD1-AD6B-4897-EC0C78BBAD95}"/>
              </a:ext>
            </a:extLst>
          </p:cNvPr>
          <p:cNvSpPr txBox="1"/>
          <p:nvPr/>
        </p:nvSpPr>
        <p:spPr>
          <a:xfrm>
            <a:off x="12081337" y="2838703"/>
            <a:ext cx="630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80" dirty="0">
                <a:solidFill>
                  <a:srgbClr val="1D1D1B"/>
                </a:solidFill>
                <a:latin typeface="Calibri"/>
                <a:cs typeface="Calibri"/>
              </a:rPr>
              <a:t>ГРАНТОВАЯ ПОДДЕРЖКА СОЦИАЛЬНЫХ ПРЕДПРИЯТИЙ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904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029" y="2886722"/>
            <a:ext cx="5754258" cy="3139090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2976" y="3202837"/>
            <a:ext cx="4475437" cy="940484"/>
          </a:xfrm>
          <a:prstGeom prst="rect">
            <a:avLst/>
          </a:prstGeom>
        </p:spPr>
        <p:txBody>
          <a:bodyPr vert="horz" wrap="square" lIns="0" tIns="1269" rIns="0" bIns="0" rtlCol="0">
            <a:spAutoFit/>
          </a:bodyPr>
          <a:lstStyle/>
          <a:p>
            <a:pPr marL="12686" marR="5074" defTabSz="913394">
              <a:lnSpc>
                <a:spcPct val="103600"/>
              </a:lnSpc>
              <a:spcBef>
                <a:spcPts val="10"/>
              </a:spcBef>
            </a:pPr>
            <a:r>
              <a:rPr lang="ru-RU" sz="1998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 ВНЕШНЕЭКОНОМИЧЕСКОЙ  ДЕЯТЕЛЬНОСТИ</a:t>
            </a:r>
          </a:p>
          <a:p>
            <a:pPr marL="12686" marR="5074" defTabSz="913394">
              <a:lnSpc>
                <a:spcPct val="103600"/>
              </a:lnSpc>
              <a:spcBef>
                <a:spcPts val="10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1903" y="3096569"/>
            <a:ext cx="719917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spc="20" dirty="0">
                <a:solidFill>
                  <a:srgbClr val="E84E20"/>
                </a:solidFill>
              </a:rPr>
              <a:t>30</a:t>
            </a:r>
            <a:endParaRPr sz="5344" dirty="0"/>
          </a:p>
        </p:txBody>
      </p:sp>
      <p:sp>
        <p:nvSpPr>
          <p:cNvPr id="5" name="object 5"/>
          <p:cNvSpPr txBox="1"/>
          <p:nvPr/>
        </p:nvSpPr>
        <p:spPr>
          <a:xfrm>
            <a:off x="3595035" y="4008215"/>
            <a:ext cx="5480246" cy="1890580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r>
              <a:rPr lang="ru-RU" sz="1998" spc="-17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lang="ru-RU" sz="1998" spc="-6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lang="ru-RU" sz="1998" spc="-6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1998" spc="-5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lang="ru-RU" sz="1998" spc="-55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1998"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1998" spc="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чает</a:t>
            </a:r>
            <a:r>
              <a:rPr lang="ru-RU" sz="199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lang="ru-RU" sz="1998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бя</a:t>
            </a:r>
            <a:r>
              <a:rPr lang="ru-RU" sz="199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апись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 н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мина</a:t>
            </a:r>
            <a:r>
              <a:rPr lang="ru-RU" sz="1998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ы и вебинары</a:t>
            </a:r>
            <a:r>
              <a:rPr lang="ru-RU" sz="1998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внешнеэкономическую</a:t>
            </a:r>
            <a:r>
              <a:rPr lang="ru-RU" sz="1998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5" dirty="0">
                <a:solidFill>
                  <a:prstClr val="black"/>
                </a:solidFill>
                <a:latin typeface="Calibri"/>
                <a:cs typeface="Calibri"/>
              </a:rPr>
              <a:t>тематику</a:t>
            </a:r>
            <a:r>
              <a:rPr lang="ru-RU" sz="1998" spc="-16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Мероприятия </a:t>
            </a:r>
            <a:r>
              <a:rPr lang="ru-RU" sz="1998" spc="-30" dirty="0">
                <a:solidFill>
                  <a:prstClr val="black"/>
                </a:solidFill>
                <a:latin typeface="Calibri"/>
                <a:cs typeface="Calibri"/>
              </a:rPr>
              <a:t>подробно </a:t>
            </a:r>
            <a:r>
              <a:rPr lang="ru-RU" sz="1998" spc="-20" dirty="0">
                <a:solidFill>
                  <a:prstClr val="black"/>
                </a:solidFill>
                <a:latin typeface="Calibri"/>
                <a:cs typeface="Calibri"/>
              </a:rPr>
              <a:t>охватывают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весь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10" dirty="0">
                <a:solidFill>
                  <a:prstClr val="black"/>
                </a:solidFill>
                <a:latin typeface="Calibri"/>
                <a:cs typeface="Calibri"/>
              </a:rPr>
              <a:t>жизненный</a:t>
            </a:r>
            <a:r>
              <a:rPr lang="ru-RU" sz="1998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цикл</a:t>
            </a:r>
            <a:r>
              <a:rPr lang="ru-RU" sz="1998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1998" spc="-35" dirty="0">
                <a:solidFill>
                  <a:prstClr val="black"/>
                </a:solidFill>
                <a:latin typeface="Calibri"/>
                <a:cs typeface="Calibri"/>
              </a:rPr>
              <a:t>экспортного</a:t>
            </a:r>
            <a:r>
              <a:rPr lang="ru-RU" sz="1998" spc="-5" dirty="0">
                <a:solidFill>
                  <a:prstClr val="black"/>
                </a:solidFill>
                <a:latin typeface="Calibri"/>
                <a:cs typeface="Calibri"/>
              </a:rPr>
              <a:t> проекта.</a:t>
            </a: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98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98" spc="-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04668" y="2969209"/>
            <a:ext cx="5747915" cy="3139090"/>
          </a:xfrm>
          <a:custGeom>
            <a:avLst/>
            <a:gdLst/>
            <a:ahLst/>
            <a:cxnLst/>
            <a:rect l="l" t="t" r="r" b="b"/>
            <a:pathLst>
              <a:path w="5754369" h="3142615">
                <a:moveTo>
                  <a:pt x="5753764" y="209"/>
                </a:moveTo>
                <a:lnTo>
                  <a:pt x="517559" y="209"/>
                </a:lnTo>
                <a:lnTo>
                  <a:pt x="-333" y="518610"/>
                </a:lnTo>
                <a:lnTo>
                  <a:pt x="-333" y="3142490"/>
                </a:lnTo>
                <a:lnTo>
                  <a:pt x="5235871" y="3142490"/>
                </a:lnTo>
                <a:lnTo>
                  <a:pt x="5753764" y="2624089"/>
                </a:lnTo>
                <a:lnTo>
                  <a:pt x="5753764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8860" y="3202837"/>
            <a:ext cx="4293085" cy="338191"/>
          </a:xfrm>
          <a:prstGeom prst="rect">
            <a:avLst/>
          </a:prstGeom>
        </p:spPr>
        <p:txBody>
          <a:bodyPr vert="horz" wrap="square" lIns="0" tIns="38057" rIns="0" bIns="0" rtlCol="0">
            <a:spAutoFit/>
          </a:bodyPr>
          <a:lstStyle/>
          <a:p>
            <a:pPr marL="12686" defTabSz="913394">
              <a:spcBef>
                <a:spcPts val="300"/>
              </a:spcBef>
            </a:pPr>
            <a:r>
              <a:rPr sz="1948" b="1" spc="-5" dirty="0">
                <a:solidFill>
                  <a:prstClr val="black"/>
                </a:solidFill>
                <a:latin typeface="Calibri"/>
                <a:cs typeface="Calibri"/>
              </a:rPr>
              <a:t>ПОИСК</a:t>
            </a:r>
            <a:r>
              <a:rPr sz="1948" b="1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15" dirty="0">
                <a:solidFill>
                  <a:prstClr val="black"/>
                </a:solidFill>
                <a:latin typeface="Calibri"/>
                <a:cs typeface="Calibri"/>
              </a:rPr>
              <a:t>ЗАРУБЕЖНОГО</a:t>
            </a:r>
            <a:r>
              <a:rPr lang="ru-RU" sz="1948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14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lang="ru-RU" sz="1948" b="1" spc="-1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3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948" b="1" spc="-6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948" b="1" spc="-3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948" b="1" spc="-27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1948" b="1" spc="-2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3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948" b="1" spc="-55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948" b="1" spc="-45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948" b="1" spc="-6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948" b="1" spc="-32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1948" b="1" spc="-3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48" b="1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948" b="1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22464" y="2941219"/>
            <a:ext cx="716745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 defTabSz="913394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31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86979" y="3719761"/>
            <a:ext cx="5390177" cy="2662128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r>
              <a:rPr lang="ru-RU" sz="2000" spc="-7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 формирование или актуализацию коммерческого предложения, формирование и перевод презентационных и других материалов на иностранный язык, поиск и подбор иностранного покупателя, а также сопровождение переговорного процесса.</a:t>
            </a:r>
          </a:p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endParaRPr lang="ru-RU" sz="194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7700"/>
              </a:lnSpc>
              <a:spcBef>
                <a:spcPts val="7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1196" y="6551197"/>
            <a:ext cx="5747915" cy="3139090"/>
          </a:xfrm>
          <a:custGeom>
            <a:avLst/>
            <a:gdLst/>
            <a:ahLst/>
            <a:cxnLst/>
            <a:rect l="l" t="t" r="r" b="b"/>
            <a:pathLst>
              <a:path w="5754370" h="3142615">
                <a:moveTo>
                  <a:pt x="5753887" y="119"/>
                </a:moveTo>
                <a:lnTo>
                  <a:pt x="518698" y="119"/>
                </a:lnTo>
                <a:lnTo>
                  <a:pt x="-83" y="518774"/>
                </a:lnTo>
                <a:lnTo>
                  <a:pt x="-83" y="3142527"/>
                </a:lnTo>
                <a:lnTo>
                  <a:pt x="5235105" y="3142527"/>
                </a:lnTo>
                <a:lnTo>
                  <a:pt x="5753887" y="2624126"/>
                </a:lnTo>
                <a:lnTo>
                  <a:pt x="5753887" y="119"/>
                </a:lnTo>
                <a:close/>
              </a:path>
            </a:pathLst>
          </a:custGeom>
          <a:solidFill>
            <a:srgbClr val="EBDED0"/>
          </a:solidFill>
        </p:spPr>
        <p:txBody>
          <a:bodyPr wrap="square" lIns="0" tIns="0" rIns="0" bIns="0" rtlCol="0"/>
          <a:lstStyle/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6224" y="6662118"/>
            <a:ext cx="716745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defTabSz="913394">
              <a:spcBef>
                <a:spcPts val="100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32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2894" y="576615"/>
            <a:ext cx="15895884" cy="1533073"/>
          </a:xfrm>
          <a:prstGeom prst="rect">
            <a:avLst/>
          </a:prstGeom>
        </p:spPr>
        <p:txBody>
          <a:bodyPr vert="horz" wrap="square" lIns="0" tIns="10149" rIns="0" bIns="0" rtlCol="0">
            <a:spAutoFit/>
          </a:bodyPr>
          <a:lstStyle/>
          <a:p>
            <a:pPr marL="5937696" marR="5074" indent="-5925645" defTabSz="913394">
              <a:lnSpc>
                <a:spcPct val="100200"/>
              </a:lnSpc>
              <a:spcBef>
                <a:spcPts val="80"/>
              </a:spcBef>
            </a:pPr>
            <a:r>
              <a:rPr sz="4945" b="1" spc="-10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45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2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45" b="1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45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0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45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45" b="1" spc="-11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45" b="1" spc="-30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r>
              <a:rPr lang="ru-RU" sz="4945" b="1" spc="-30" dirty="0">
                <a:solidFill>
                  <a:srgbClr val="FFFFFF"/>
                </a:solidFill>
                <a:latin typeface="Calibri"/>
                <a:cs typeface="Calibri"/>
              </a:rPr>
              <a:t> 2023 г.</a:t>
            </a:r>
            <a:endParaRPr sz="494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6460" y="9996121"/>
            <a:ext cx="2199076" cy="610819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 defTabSz="913394">
              <a:lnSpc>
                <a:spcPts val="2307"/>
              </a:lnSpc>
              <a:spcBef>
                <a:spcPts val="90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endParaRPr sz="1948">
              <a:solidFill>
                <a:prstClr val="black"/>
              </a:solidFill>
              <a:latin typeface="Calibri"/>
              <a:cs typeface="Calibri"/>
            </a:endParaRPr>
          </a:p>
          <a:p>
            <a:pPr marL="12686" defTabSz="913394">
              <a:lnSpc>
                <a:spcPts val="2307"/>
              </a:lnSpc>
            </a:pP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A3C07B67-CBAD-44BB-97E9-4D2DBDDF5D50}"/>
              </a:ext>
            </a:extLst>
          </p:cNvPr>
          <p:cNvSpPr txBox="1"/>
          <p:nvPr/>
        </p:nvSpPr>
        <p:spPr>
          <a:xfrm>
            <a:off x="3645276" y="7469953"/>
            <a:ext cx="5480245" cy="2827247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r>
              <a:rPr sz="2000" spc="-170" dirty="0" err="1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000" spc="-60" dirty="0" err="1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000" spc="-65" dirty="0" err="1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2000" spc="-50" dirty="0" err="1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000" spc="-55" dirty="0" err="1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000" spc="-5" dirty="0" err="1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2000"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чает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sz="2000" spc="-5" dirty="0" err="1">
                <a:solidFill>
                  <a:prstClr val="black"/>
                </a:solidFill>
                <a:latin typeface="Calibri"/>
                <a:cs typeface="Calibri"/>
              </a:rPr>
              <a:t>бя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 проведение правовой экспертизы контракта/подготовку проекта экспортного контракта, содействие в оформлении документов в рамках прохождения таможенных процедур, консультирование по вопросам налогообложения и соблюдения валютного регулирования и валютного контроля.</a:t>
            </a: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lang="ru-RU" sz="1948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6C66D-0A94-4169-838E-FEDB5E7F1F74}"/>
              </a:ext>
            </a:extLst>
          </p:cNvPr>
          <p:cNvSpPr txBox="1"/>
          <p:nvPr/>
        </p:nvSpPr>
        <p:spPr>
          <a:xfrm>
            <a:off x="4802976" y="6768867"/>
            <a:ext cx="4094403" cy="9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394"/>
            <a:r>
              <a:rPr lang="ru-RU" sz="1998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01BFC656-D622-9A2F-5076-1EDF262A8DA0}"/>
              </a:ext>
            </a:extLst>
          </p:cNvPr>
          <p:cNvSpPr/>
          <p:nvPr/>
        </p:nvSpPr>
        <p:spPr>
          <a:xfrm>
            <a:off x="9918214" y="6510297"/>
            <a:ext cx="5843731" cy="3179990"/>
          </a:xfrm>
          <a:custGeom>
            <a:avLst/>
            <a:gdLst/>
            <a:ahLst/>
            <a:cxnLst/>
            <a:rect l="l" t="t" r="r" b="b"/>
            <a:pathLst>
              <a:path w="5754370" h="3142615">
                <a:moveTo>
                  <a:pt x="5753887" y="119"/>
                </a:moveTo>
                <a:lnTo>
                  <a:pt x="518698" y="119"/>
                </a:lnTo>
                <a:lnTo>
                  <a:pt x="-83" y="518774"/>
                </a:lnTo>
                <a:lnTo>
                  <a:pt x="-83" y="3142527"/>
                </a:lnTo>
                <a:lnTo>
                  <a:pt x="5235105" y="3142527"/>
                </a:lnTo>
                <a:lnTo>
                  <a:pt x="5753887" y="2624126"/>
                </a:lnTo>
                <a:lnTo>
                  <a:pt x="5753887" y="119"/>
                </a:lnTo>
                <a:close/>
              </a:path>
            </a:pathLst>
          </a:custGeom>
          <a:solidFill>
            <a:srgbClr val="EBDED0"/>
          </a:solidFill>
        </p:spPr>
        <p:txBody>
          <a:bodyPr wrap="square" lIns="0" tIns="0" rIns="0" bIns="0" rtlCol="0"/>
          <a:lstStyle/>
          <a:p>
            <a:pPr defTabSz="913394"/>
            <a:endParaRPr lang="ru-RU" sz="179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C4168B62-7C2E-E986-DE8C-12AB5147645C}"/>
              </a:ext>
            </a:extLst>
          </p:cNvPr>
          <p:cNvSpPr txBox="1"/>
          <p:nvPr/>
        </p:nvSpPr>
        <p:spPr>
          <a:xfrm>
            <a:off x="10352567" y="6656902"/>
            <a:ext cx="716745" cy="84043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defTabSz="913394">
              <a:spcBef>
                <a:spcPts val="100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33</a:t>
            </a:r>
            <a:endParaRPr sz="534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8D97C99B-3A10-2F48-54C2-A069D8C9EA1E}"/>
              </a:ext>
            </a:extLst>
          </p:cNvPr>
          <p:cNvSpPr txBox="1"/>
          <p:nvPr/>
        </p:nvSpPr>
        <p:spPr>
          <a:xfrm>
            <a:off x="10052050" y="7518329"/>
            <a:ext cx="5480245" cy="2451695"/>
          </a:xfrm>
          <a:prstGeom prst="rect">
            <a:avLst/>
          </a:prstGeom>
        </p:spPr>
        <p:txBody>
          <a:bodyPr vert="horz" wrap="square" lIns="0" tIns="1903" rIns="0" bIns="0" rtlCol="0">
            <a:spAutoFit/>
          </a:bodyPr>
          <a:lstStyle/>
          <a:p>
            <a:pPr marL="12686" marR="5074" defTabSz="913394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2000" kern="0" spc="10" dirty="0">
                <a:solidFill>
                  <a:srgbClr val="1D1D1B"/>
                </a:solidFill>
                <a:latin typeface="Calibri"/>
                <a:cs typeface="Muller Medium"/>
              </a:rPr>
              <a:t>Услуга включает в себя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</a:rPr>
              <a:t>содействие в организации и осуществлении транспортировки продукции до границ Российской Федерации.</a:t>
            </a:r>
          </a:p>
          <a:p>
            <a:pPr marL="355209" marR="5074" indent="-342523" defTabSz="913394">
              <a:lnSpc>
                <a:spcPct val="101499"/>
              </a:lnSpc>
              <a:spcBef>
                <a:spcPts val="90"/>
              </a:spcBef>
              <a:buFontTx/>
              <a:buChar char="-"/>
              <a:defRPr/>
            </a:pPr>
            <a:endParaRPr lang="ru-RU" sz="2000" dirty="0">
              <a:solidFill>
                <a:srgbClr val="000000"/>
              </a:solidFill>
              <a:latin typeface="Calibri"/>
              <a:ea typeface="Calibri" panose="020F0502020204030204" pitchFamily="34" charset="0"/>
            </a:endParaRPr>
          </a:p>
          <a:p>
            <a:pPr marL="12686" marR="5074" defTabSz="913394">
              <a:lnSpc>
                <a:spcPct val="101499"/>
              </a:lnSpc>
              <a:spcBef>
                <a:spcPts val="90"/>
              </a:spcBef>
            </a:pPr>
            <a:r>
              <a:rPr lang="ru-RU" sz="2000" spc="-25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lang="ru-RU" sz="20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lang="ru-RU" sz="20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srgbClr val="1D1D1B"/>
                </a:solidFill>
                <a:latin typeface="Calibri"/>
                <a:cs typeface="Calibri"/>
              </a:rPr>
              <a:t>в себя</a:t>
            </a:r>
            <a:r>
              <a:rPr lang="ru-RU" sz="20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lang="ru-RU"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lang="ru-RU" sz="20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20" dirty="0">
                <a:solidFill>
                  <a:prstClr val="black"/>
                </a:solidFill>
                <a:latin typeface="Calibri"/>
                <a:cs typeface="Calibri"/>
              </a:rPr>
              <a:t>80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2000" spc="-1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2000" spc="-1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lang="ru-RU" sz="2000" spc="-7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lang="ru-RU" sz="2000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lang="ru-RU" sz="20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lang="ru-RU" sz="20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lang="ru-RU" sz="2000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lang="ru-RU" sz="2000" spc="10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ее</a:t>
            </a:r>
            <a:r>
              <a:rPr lang="ru-RU" sz="2000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500 тыс. </a:t>
            </a:r>
            <a:r>
              <a:rPr lang="ru-RU" sz="2000" spc="-5" dirty="0" err="1">
                <a:solidFill>
                  <a:prstClr val="black"/>
                </a:solidFill>
                <a:latin typeface="Calibri"/>
                <a:cs typeface="Calibri"/>
              </a:rPr>
              <a:t>руб</a:t>
            </a:r>
            <a:r>
              <a:rPr lang="ru-RU" sz="2000" spc="-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lang="ru-RU" sz="2000" spc="-10" dirty="0">
                <a:solidFill>
                  <a:prstClr val="black"/>
                </a:solidFill>
                <a:latin typeface="Calibri"/>
                <a:cs typeface="Calibri"/>
              </a:rPr>
              <a:t>компанию.</a:t>
            </a:r>
          </a:p>
          <a:p>
            <a:pPr marL="12686" marR="5074" defTabSz="913394">
              <a:lnSpc>
                <a:spcPct val="101499"/>
              </a:lnSpc>
              <a:spcBef>
                <a:spcPts val="90"/>
              </a:spcBef>
            </a:pPr>
            <a:endParaRPr lang="ru-RU" sz="1600" dirty="0">
              <a:solidFill>
                <a:srgbClr val="000000"/>
              </a:solidFill>
              <a:latin typeface="Calibri"/>
              <a:ea typeface="Calibri" panose="020F0502020204030204" pitchFamily="34" charset="0"/>
            </a:endParaRPr>
          </a:p>
          <a:p>
            <a:pPr marL="12686" marR="5074" algn="just" defTabSz="913394">
              <a:lnSpc>
                <a:spcPct val="103400"/>
              </a:lnSpc>
              <a:spcBef>
                <a:spcPts val="15"/>
              </a:spcBef>
            </a:pPr>
            <a:endParaRPr sz="1948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AFA2B-6A00-E520-37DE-6F8B3A49466F}"/>
              </a:ext>
            </a:extLst>
          </p:cNvPr>
          <p:cNvSpPr txBox="1"/>
          <p:nvPr/>
        </p:nvSpPr>
        <p:spPr>
          <a:xfrm>
            <a:off x="11181610" y="6648243"/>
            <a:ext cx="4214453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394"/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</a:t>
            </a:r>
          </a:p>
          <a:p>
            <a:pPr defTabSz="913394"/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9631448" y="3046643"/>
            <a:ext cx="7404085" cy="6490711"/>
          </a:xfrm>
          <a:custGeom>
            <a:avLst/>
            <a:gdLst/>
            <a:ahLst/>
            <a:cxnLst/>
            <a:rect l="l" t="t" r="r" b="b"/>
            <a:pathLst>
              <a:path w="10071100" h="7172325">
                <a:moveTo>
                  <a:pt x="10070117" y="209"/>
                </a:moveTo>
                <a:lnTo>
                  <a:pt x="907680" y="209"/>
                </a:lnTo>
                <a:lnTo>
                  <a:pt x="-219" y="1183565"/>
                </a:lnTo>
                <a:lnTo>
                  <a:pt x="-219" y="7171972"/>
                </a:lnTo>
                <a:lnTo>
                  <a:pt x="9162217" y="7171972"/>
                </a:lnTo>
                <a:lnTo>
                  <a:pt x="10070117" y="5988615"/>
                </a:lnTo>
                <a:lnTo>
                  <a:pt x="10070117" y="209"/>
                </a:lnTo>
                <a:close/>
              </a:path>
            </a:pathLst>
          </a:custGeom>
          <a:solidFill>
            <a:srgbClr val="E8D2B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11414744" y="3416349"/>
            <a:ext cx="5323370" cy="370198"/>
          </a:xfrm>
          <a:prstGeom prst="rect">
            <a:avLst/>
          </a:prstGeom>
        </p:spPr>
        <p:txBody>
          <a:bodyPr vert="horz" wrap="square" lIns="0" tIns="69772" rIns="0" bIns="0" rtlCol="0">
            <a:spAutoFit/>
          </a:bodyPr>
          <a:lstStyle/>
          <a:p>
            <a:pPr marL="12686">
              <a:spcBef>
                <a:spcPts val="549"/>
              </a:spcBef>
            </a:pP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Ч</a:t>
            </a:r>
            <a:r>
              <a:rPr sz="1948" b="1" spc="-130" dirty="0">
                <a:latin typeface="Calibri"/>
                <a:cs typeface="Calibri"/>
              </a:rPr>
              <a:t>А</a:t>
            </a:r>
            <a:r>
              <a:rPr sz="1948" b="1" spc="-5" dirty="0">
                <a:latin typeface="Calibri"/>
                <a:cs typeface="Calibri"/>
              </a:rPr>
              <a:t>С</a:t>
            </a:r>
            <a:r>
              <a:rPr sz="1948" b="1" spc="-10" dirty="0">
                <a:latin typeface="Calibri"/>
                <a:cs typeface="Calibri"/>
              </a:rPr>
              <a:t>Т</a:t>
            </a:r>
            <a:r>
              <a:rPr sz="1948" b="1" spc="-30" dirty="0">
                <a:latin typeface="Calibri"/>
                <a:cs typeface="Calibri"/>
              </a:rPr>
              <a:t>И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95" dirty="0">
                <a:latin typeface="Calibri"/>
                <a:cs typeface="Calibri"/>
              </a:rPr>
              <a:t> </a:t>
            </a:r>
            <a:r>
              <a:rPr sz="1948" b="1" spc="-5" dirty="0">
                <a:latin typeface="Calibri"/>
                <a:cs typeface="Calibri"/>
              </a:rPr>
              <a:t>В</a:t>
            </a:r>
            <a:r>
              <a:rPr sz="1948" b="1" spc="-20" dirty="0">
                <a:latin typeface="Calibri"/>
                <a:cs typeface="Calibri"/>
              </a:rPr>
              <a:t> </a:t>
            </a:r>
            <a:r>
              <a:rPr sz="1948" b="1" spc="-30" dirty="0">
                <a:latin typeface="Calibri"/>
                <a:cs typeface="Calibri"/>
              </a:rPr>
              <a:t>М</a:t>
            </a:r>
            <a:r>
              <a:rPr sz="1948" b="1" spc="-20" dirty="0">
                <a:latin typeface="Calibri"/>
                <a:cs typeface="Calibri"/>
              </a:rPr>
              <a:t>ЕЖ</a:t>
            </a:r>
            <a:r>
              <a:rPr sz="1948" b="1" spc="-70" dirty="0">
                <a:latin typeface="Calibri"/>
                <a:cs typeface="Calibri"/>
              </a:rPr>
              <a:t>Д</a:t>
            </a: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НАР</a:t>
            </a:r>
            <a:r>
              <a:rPr sz="1948" b="1" spc="-75" dirty="0">
                <a:latin typeface="Calibri"/>
                <a:cs typeface="Calibri"/>
              </a:rPr>
              <a:t>О</a:t>
            </a:r>
            <a:r>
              <a:rPr sz="1948" b="1" spc="-20" dirty="0">
                <a:latin typeface="Calibri"/>
                <a:cs typeface="Calibri"/>
              </a:rPr>
              <a:t>Д</a:t>
            </a:r>
            <a:r>
              <a:rPr sz="1948" b="1" spc="-10" dirty="0">
                <a:latin typeface="Calibri"/>
                <a:cs typeface="Calibri"/>
              </a:rPr>
              <a:t>Н</a:t>
            </a:r>
            <a:r>
              <a:rPr sz="1948" b="1" spc="-25" dirty="0">
                <a:latin typeface="Calibri"/>
                <a:cs typeface="Calibri"/>
              </a:rPr>
              <a:t>Ы</a:t>
            </a:r>
            <a:r>
              <a:rPr sz="1948" b="1" spc="-5" dirty="0">
                <a:latin typeface="Calibri"/>
                <a:cs typeface="Calibri"/>
              </a:rPr>
              <a:t>Х</a:t>
            </a:r>
            <a:r>
              <a:rPr lang="ru-RU" sz="1948" dirty="0">
                <a:latin typeface="Calibri"/>
                <a:cs typeface="Calibri"/>
              </a:rPr>
              <a:t> </a:t>
            </a:r>
            <a:r>
              <a:rPr sz="1948" b="1" spc="-50" dirty="0">
                <a:latin typeface="Calibri"/>
                <a:cs typeface="Calibri"/>
              </a:rPr>
              <a:t>ВЫСТАВКАХ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1374994" y="3046644"/>
            <a:ext cx="7404675" cy="6489872"/>
          </a:xfrm>
          <a:custGeom>
            <a:avLst/>
            <a:gdLst/>
            <a:ahLst/>
            <a:cxnLst/>
            <a:rect l="l" t="t" r="r" b="b"/>
            <a:pathLst>
              <a:path w="7208520" h="3669665">
                <a:moveTo>
                  <a:pt x="7207807" y="120"/>
                </a:moveTo>
                <a:lnTo>
                  <a:pt x="648676" y="120"/>
                </a:lnTo>
                <a:lnTo>
                  <a:pt x="-22" y="605514"/>
                </a:lnTo>
                <a:lnTo>
                  <a:pt x="-22" y="3669375"/>
                </a:lnTo>
                <a:lnTo>
                  <a:pt x="6559107" y="3669375"/>
                </a:lnTo>
                <a:lnTo>
                  <a:pt x="7207807" y="3064045"/>
                </a:lnTo>
                <a:lnTo>
                  <a:pt x="720780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6" name="object 16"/>
          <p:cNvSpPr txBox="1"/>
          <p:nvPr/>
        </p:nvSpPr>
        <p:spPr>
          <a:xfrm>
            <a:off x="2053926" y="3488893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34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0583" y="10248206"/>
            <a:ext cx="2199076" cy="617424"/>
          </a:xfrm>
          <a:prstGeom prst="rect">
            <a:avLst/>
          </a:prstGeom>
        </p:spPr>
        <p:txBody>
          <a:bodyPr vert="horz" wrap="square" lIns="0" tIns="27908" rIns="0" bIns="0" rtlCol="0">
            <a:spAutoFit/>
          </a:bodyPr>
          <a:lstStyle/>
          <a:p>
            <a:pPr marL="12686" marR="5074">
              <a:lnSpc>
                <a:spcPts val="2277"/>
              </a:lnSpc>
              <a:spcBef>
                <a:spcPts val="219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  </a:t>
            </a: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1997" y="3214772"/>
            <a:ext cx="5464247" cy="1396523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lang="ru-RU" b="1" spc="-15" dirty="0">
                <a:latin typeface="Calibri"/>
                <a:cs typeface="Calibri"/>
              </a:rPr>
              <a:t>СОДЕЙСТВИЕ В ПРИВЕДЕНИИ ПРОДУКЦИИ И (ИЛИ)  ПРОИЗВОДСТВЕННОГО ПРОЦЕССА В СООТВЕТСТВИИ С ТРЕБОВАНИЯМИ, ПРЕДЪЯВЛЯЕМЫМИ НА ВНЕШНИХ РЫНКАХ ДЛЯ ЭКСПОРТА ТОВАРОВ (СТАНДАРТИЗАЦИЯ, СЕРТИФИКАЦИЯ, НЕОБХОДИМЫЕ РАЗРЕШЕНИЯ)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27541" y="4874055"/>
            <a:ext cx="6749838" cy="4904345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себя: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содействие субъекту малого и среднего предпринимательства в получении комплекса работ (мероприятий), осуществляемых в целях оценки соответствия продукции и (или) производственного процесса требованиям, предъявляемым на внешних рынках;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подготовку (разработку, доработку, перевод) технической документации на продукцию;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- таможенное оформление, в случае если соответствие указанным требованиям является обязательным требованием законодательства страны экспорта или требованием иностранного контрагента, содержащимся в экспортном контракте.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lang="ru-RU" spc="-50" dirty="0">
                <a:solidFill>
                  <a:srgbClr val="1D1D1B"/>
                </a:solidFill>
                <a:latin typeface="Calibri"/>
                <a:cs typeface="Calibri"/>
              </a:rPr>
              <a:t>Услуга включает в себя софинансирование Фондом до 80% затрат, но не более 1 млн руб. на компанию. 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z="1948" spc="-50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r>
              <a:rPr sz="1948" spc="-30" dirty="0">
                <a:latin typeface="Calibri"/>
                <a:cs typeface="Calibri"/>
              </a:rPr>
              <a:t>.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59928" y="3180915"/>
            <a:ext cx="717379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5" dirty="0">
                <a:solidFill>
                  <a:srgbClr val="E84E20"/>
                </a:solidFill>
                <a:latin typeface="Calibri"/>
                <a:cs typeface="Calibri"/>
              </a:rPr>
              <a:t>35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284C0BE9-B7D2-4051-9188-241C45620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47737" y="4126954"/>
            <a:ext cx="7210148" cy="6766455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6" marR="5074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Услуга включает в себя: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аренду выставочной площади;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застройку стенда;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аренду дополнительного оборудования;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организацию работы переводчиков;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трансфер;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перевод на иностранный язык презентационных материалов;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доставку выставочных образцов; 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1998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оплата регистрационных взносов.</a:t>
            </a: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122" marR="5074" indent="-285436">
              <a:lnSpc>
                <a:spcPct val="1014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1998" i="1" spc="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квартале 2023 года предприниматели участвуют в международных выставках в Турции, в Узбекистане и в России.</a:t>
            </a: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2686" marR="5074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911CE687-E9A6-42A8-F282-39E5B783AF9E}"/>
              </a:ext>
            </a:extLst>
          </p:cNvPr>
          <p:cNvSpPr txBox="1"/>
          <p:nvPr/>
        </p:nvSpPr>
        <p:spPr>
          <a:xfrm>
            <a:off x="1931827" y="791188"/>
            <a:ext cx="17380831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ЭКСПОРТНО ОРИЕНТИРОВАННЫХ  ПРЕДПРИЯТИЙ 2023 г.</a:t>
            </a:r>
            <a:endParaRPr sz="4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0505988" y="3371239"/>
            <a:ext cx="8232862" cy="4417036"/>
          </a:xfrm>
          <a:custGeom>
            <a:avLst/>
            <a:gdLst/>
            <a:ahLst/>
            <a:cxnLst/>
            <a:rect l="l" t="t" r="r" b="b"/>
            <a:pathLst>
              <a:path w="10071100" h="7172325">
                <a:moveTo>
                  <a:pt x="10070117" y="209"/>
                </a:moveTo>
                <a:lnTo>
                  <a:pt x="907680" y="209"/>
                </a:lnTo>
                <a:lnTo>
                  <a:pt x="-219" y="1183565"/>
                </a:lnTo>
                <a:lnTo>
                  <a:pt x="-219" y="7171972"/>
                </a:lnTo>
                <a:lnTo>
                  <a:pt x="9162217" y="7171972"/>
                </a:lnTo>
                <a:lnTo>
                  <a:pt x="10070117" y="5988615"/>
                </a:lnTo>
                <a:lnTo>
                  <a:pt x="10070117" y="209"/>
                </a:lnTo>
                <a:close/>
              </a:path>
            </a:pathLst>
          </a:custGeom>
          <a:solidFill>
            <a:srgbClr val="E8D2B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12396188" y="3517962"/>
            <a:ext cx="5323370" cy="969690"/>
          </a:xfrm>
          <a:prstGeom prst="rect">
            <a:avLst/>
          </a:prstGeom>
        </p:spPr>
        <p:txBody>
          <a:bodyPr vert="horz" wrap="square" lIns="0" tIns="69772" rIns="0" bIns="0" rtlCol="0">
            <a:spAutoFit/>
          </a:bodyPr>
          <a:lstStyle/>
          <a:p>
            <a:pPr marL="12686">
              <a:spcBef>
                <a:spcPts val="549"/>
              </a:spcBef>
            </a:pPr>
            <a:r>
              <a:rPr lang="ru-RU" sz="1948" b="1" spc="-15" dirty="0">
                <a:latin typeface="Calibri"/>
                <a:cs typeface="Calibri"/>
              </a:rPr>
              <a:t>УСЛУГА ПО СОДЕЙСТВИЮ В РАЗМЕЩЕНИИ ТОВАРА (РАБОТЫ, УСЛУГИ) НА МЕЖДУНАРОДНЫХ ЭЛЕКТРОННЫХ ТОРГОВЫХ ПЛОЩАДКАХ </a:t>
            </a:r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2161591" y="3419613"/>
            <a:ext cx="7889541" cy="4368662"/>
          </a:xfrm>
          <a:custGeom>
            <a:avLst/>
            <a:gdLst/>
            <a:ahLst/>
            <a:cxnLst/>
            <a:rect l="l" t="t" r="r" b="b"/>
            <a:pathLst>
              <a:path w="7208520" h="3669665">
                <a:moveTo>
                  <a:pt x="7207807" y="120"/>
                </a:moveTo>
                <a:lnTo>
                  <a:pt x="648676" y="120"/>
                </a:lnTo>
                <a:lnTo>
                  <a:pt x="-22" y="605514"/>
                </a:lnTo>
                <a:lnTo>
                  <a:pt x="-22" y="3669375"/>
                </a:lnTo>
                <a:lnTo>
                  <a:pt x="6559107" y="3669375"/>
                </a:lnTo>
                <a:lnTo>
                  <a:pt x="7207807" y="3064045"/>
                </a:lnTo>
                <a:lnTo>
                  <a:pt x="720780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6" name="object 16"/>
          <p:cNvSpPr txBox="1"/>
          <p:nvPr/>
        </p:nvSpPr>
        <p:spPr>
          <a:xfrm>
            <a:off x="3400707" y="3457518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en-US" sz="5344" b="1" spc="20" dirty="0">
                <a:solidFill>
                  <a:srgbClr val="E84E20"/>
                </a:solidFill>
                <a:latin typeface="Calibri"/>
                <a:cs typeface="Calibri"/>
              </a:rPr>
              <a:t>3</a:t>
            </a: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6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0583" y="10248206"/>
            <a:ext cx="2199076" cy="617424"/>
          </a:xfrm>
          <a:prstGeom prst="rect">
            <a:avLst/>
          </a:prstGeom>
        </p:spPr>
        <p:txBody>
          <a:bodyPr vert="horz" wrap="square" lIns="0" tIns="27908" rIns="0" bIns="0" rtlCol="0">
            <a:spAutoFit/>
          </a:bodyPr>
          <a:lstStyle/>
          <a:p>
            <a:pPr marL="12686" marR="5074">
              <a:lnSpc>
                <a:spcPts val="2277"/>
              </a:lnSpc>
              <a:spcBef>
                <a:spcPts val="219"/>
              </a:spcBef>
            </a:pP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Ци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ова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я</a:t>
            </a:r>
            <a:r>
              <a:rPr sz="1948" spc="-165" dirty="0">
                <a:solidFill>
                  <a:srgbClr val="672C17"/>
                </a:solidFill>
                <a:latin typeface="Calibri"/>
                <a:cs typeface="Calibri"/>
              </a:rPr>
              <a:t> </a:t>
            </a:r>
            <a:r>
              <a:rPr sz="1948" spc="-60" dirty="0">
                <a:solidFill>
                  <a:srgbClr val="672C17"/>
                </a:solidFill>
                <a:latin typeface="Calibri"/>
                <a:cs typeface="Calibri"/>
              </a:rPr>
              <a:t>п</a:t>
            </a:r>
            <a:r>
              <a:rPr sz="1948" spc="-40" dirty="0">
                <a:solidFill>
                  <a:srgbClr val="672C17"/>
                </a:solidFill>
                <a:latin typeface="Calibri"/>
                <a:cs typeface="Calibri"/>
              </a:rPr>
              <a:t>л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а</a:t>
            </a:r>
            <a:r>
              <a:rPr sz="1948" spc="-160" dirty="0">
                <a:solidFill>
                  <a:srgbClr val="672C17"/>
                </a:solidFill>
                <a:latin typeface="Calibri"/>
                <a:cs typeface="Calibri"/>
              </a:rPr>
              <a:t>т</a:t>
            </a:r>
            <a:r>
              <a:rPr sz="1948" spc="-20" dirty="0">
                <a:solidFill>
                  <a:srgbClr val="672C17"/>
                </a:solidFill>
                <a:latin typeface="Calibri"/>
                <a:cs typeface="Calibri"/>
              </a:rPr>
              <a:t>ф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о</a:t>
            </a:r>
            <a:r>
              <a:rPr sz="1948" spc="-45" dirty="0">
                <a:solidFill>
                  <a:srgbClr val="672C17"/>
                </a:solidFill>
                <a:latin typeface="Calibri"/>
                <a:cs typeface="Calibri"/>
              </a:rPr>
              <a:t>р</a:t>
            </a:r>
            <a:r>
              <a:rPr sz="1948" spc="-50" dirty="0">
                <a:solidFill>
                  <a:srgbClr val="672C17"/>
                </a:solidFill>
                <a:latin typeface="Calibri"/>
                <a:cs typeface="Calibri"/>
              </a:rPr>
              <a:t>м</a:t>
            </a:r>
            <a:r>
              <a:rPr sz="1948" spc="-5" dirty="0">
                <a:solidFill>
                  <a:srgbClr val="672C17"/>
                </a:solidFill>
                <a:latin typeface="Calibri"/>
                <a:cs typeface="Calibri"/>
              </a:rPr>
              <a:t>а  </a:t>
            </a:r>
            <a:r>
              <a:rPr sz="1948" spc="-30" dirty="0">
                <a:solidFill>
                  <a:srgbClr val="672C17"/>
                </a:solidFill>
                <a:latin typeface="Calibri"/>
                <a:cs typeface="Calibri"/>
              </a:rPr>
              <a:t>МСП.РФ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01131" y="3757483"/>
            <a:ext cx="6163411" cy="311291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b="1" spc="-15" dirty="0">
                <a:latin typeface="Calibri"/>
                <a:cs typeface="Calibri"/>
              </a:rPr>
              <a:t>У</a:t>
            </a:r>
            <a:r>
              <a:rPr sz="1948" b="1" spc="-10" dirty="0">
                <a:latin typeface="Calibri"/>
                <a:cs typeface="Calibri"/>
              </a:rPr>
              <a:t>Ч</a:t>
            </a:r>
            <a:r>
              <a:rPr sz="1948" b="1" spc="-130" dirty="0">
                <a:latin typeface="Calibri"/>
                <a:cs typeface="Calibri"/>
              </a:rPr>
              <a:t>А</a:t>
            </a:r>
            <a:r>
              <a:rPr sz="1948" b="1" dirty="0">
                <a:latin typeface="Calibri"/>
                <a:cs typeface="Calibri"/>
              </a:rPr>
              <a:t>С</a:t>
            </a:r>
            <a:r>
              <a:rPr sz="1948" b="1" spc="-10" dirty="0">
                <a:latin typeface="Calibri"/>
                <a:cs typeface="Calibri"/>
              </a:rPr>
              <a:t>Т</a:t>
            </a:r>
            <a:r>
              <a:rPr sz="1948" b="1" spc="-25" dirty="0">
                <a:latin typeface="Calibri"/>
                <a:cs typeface="Calibri"/>
              </a:rPr>
              <a:t>И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95" dirty="0">
                <a:latin typeface="Calibri"/>
                <a:cs typeface="Calibri"/>
              </a:rPr>
              <a:t> </a:t>
            </a:r>
            <a:r>
              <a:rPr sz="1948" b="1" spc="-5" dirty="0">
                <a:latin typeface="Calibri"/>
                <a:cs typeface="Calibri"/>
              </a:rPr>
              <a:t>В</a:t>
            </a:r>
            <a:r>
              <a:rPr sz="1948" b="1" spc="-20" dirty="0">
                <a:latin typeface="Calibri"/>
                <a:cs typeface="Calibri"/>
              </a:rPr>
              <a:t> </a:t>
            </a:r>
            <a:r>
              <a:rPr lang="ru-RU" sz="1948" b="1" spc="-10" dirty="0">
                <a:latin typeface="Calibri"/>
                <a:cs typeface="Calibri"/>
              </a:rPr>
              <a:t>АКСЕЛЕРАЦИОННОЙ</a:t>
            </a:r>
            <a:r>
              <a:rPr lang="ru-RU" sz="1948" dirty="0">
                <a:latin typeface="Calibri"/>
                <a:cs typeface="Calibri"/>
              </a:rPr>
              <a:t> </a:t>
            </a:r>
            <a:r>
              <a:rPr sz="1948" b="1" spc="-10" dirty="0">
                <a:latin typeface="Calibri"/>
                <a:cs typeface="Calibri"/>
              </a:rPr>
              <a:t>ПР</a:t>
            </a:r>
            <a:r>
              <a:rPr sz="1948" b="1" spc="20" dirty="0">
                <a:latin typeface="Calibri"/>
                <a:cs typeface="Calibri"/>
              </a:rPr>
              <a:t>О</a:t>
            </a:r>
            <a:r>
              <a:rPr sz="1948" b="1" spc="-30" dirty="0">
                <a:latin typeface="Calibri"/>
                <a:cs typeface="Calibri"/>
              </a:rPr>
              <a:t>Г</a:t>
            </a:r>
            <a:r>
              <a:rPr sz="1948" b="1" spc="-10" dirty="0">
                <a:latin typeface="Calibri"/>
                <a:cs typeface="Calibri"/>
              </a:rPr>
              <a:t>РА</a:t>
            </a:r>
            <a:r>
              <a:rPr sz="1948" b="1" spc="-30" dirty="0">
                <a:latin typeface="Calibri"/>
                <a:cs typeface="Calibri"/>
              </a:rPr>
              <a:t>ММ</a:t>
            </a:r>
            <a:r>
              <a:rPr sz="1948" b="1" spc="-5" dirty="0">
                <a:latin typeface="Calibri"/>
                <a:cs typeface="Calibri"/>
              </a:rPr>
              <a:t>Е</a:t>
            </a:r>
            <a:r>
              <a:rPr sz="1948" b="1" spc="-50" dirty="0">
                <a:latin typeface="Calibri"/>
                <a:cs typeface="Calibri"/>
              </a:rPr>
              <a:t> 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8948" y="4254657"/>
            <a:ext cx="7329513" cy="4076811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algn="just">
              <a:spcBef>
                <a:spcPts val="90"/>
              </a:spcBef>
            </a:pPr>
            <a:r>
              <a:rPr lang="ru-RU" sz="1998" spc="-25" dirty="0">
                <a:solidFill>
                  <a:srgbClr val="1D1D1B"/>
                </a:solidFill>
                <a:cs typeface="Calibri"/>
              </a:rPr>
              <a:t>Услуга</a:t>
            </a:r>
            <a:r>
              <a:rPr lang="ru-RU" sz="1998" spc="3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включает</a:t>
            </a:r>
            <a:r>
              <a:rPr lang="ru-RU" sz="1998" spc="7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в</a:t>
            </a:r>
            <a:r>
              <a:rPr lang="ru-RU" sz="1998" spc="6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5" dirty="0">
                <a:solidFill>
                  <a:srgbClr val="1D1D1B"/>
                </a:solidFill>
                <a:cs typeface="Calibri"/>
              </a:rPr>
              <a:t>себя</a:t>
            </a:r>
            <a:r>
              <a:rPr lang="ru-RU" sz="1998" spc="4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формирование</a:t>
            </a:r>
            <a:r>
              <a:rPr lang="ru-RU" sz="1998" spc="6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у</a:t>
            </a:r>
            <a:r>
              <a:rPr lang="ru-RU" sz="1998" spc="4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субъектов</a:t>
            </a:r>
            <a:r>
              <a:rPr lang="ru-RU" sz="1998" spc="5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малого и среднего предпринимательства</a:t>
            </a:r>
            <a:r>
              <a:rPr lang="ru-RU" sz="1998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навы</a:t>
            </a:r>
            <a:r>
              <a:rPr lang="ru-RU" sz="1998" spc="-40" dirty="0">
                <a:cs typeface="Calibri"/>
              </a:rPr>
              <a:t>к</a:t>
            </a:r>
            <a:r>
              <a:rPr lang="ru-RU" sz="1998" spc="-25" dirty="0">
                <a:cs typeface="Calibri"/>
              </a:rPr>
              <a:t>о</a:t>
            </a:r>
            <a:r>
              <a:rPr lang="ru-RU" sz="1998" spc="-5" dirty="0">
                <a:cs typeface="Calibri"/>
              </a:rPr>
              <a:t>в</a:t>
            </a:r>
            <a:r>
              <a:rPr lang="ru-RU" sz="1998" spc="-4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</a:t>
            </a:r>
            <a:r>
              <a:rPr lang="ru-RU" sz="1998" spc="-2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п</a:t>
            </a:r>
            <a:r>
              <a:rPr lang="ru-RU" sz="1998" spc="-20" dirty="0">
                <a:cs typeface="Calibri"/>
              </a:rPr>
              <a:t>р</a:t>
            </a:r>
            <a:r>
              <a:rPr lang="ru-RU" sz="1998" spc="-15" dirty="0">
                <a:cs typeface="Calibri"/>
              </a:rPr>
              <a:t>и</a:t>
            </a:r>
            <a:r>
              <a:rPr lang="ru-RU" sz="1998" spc="-5" dirty="0">
                <a:cs typeface="Calibri"/>
              </a:rPr>
              <a:t>к</a:t>
            </a:r>
            <a:r>
              <a:rPr lang="ru-RU" sz="1998" spc="5" dirty="0">
                <a:cs typeface="Calibri"/>
              </a:rPr>
              <a:t>л</a:t>
            </a:r>
            <a:r>
              <a:rPr lang="ru-RU" sz="1998" spc="-5" dirty="0">
                <a:cs typeface="Calibri"/>
              </a:rPr>
              <a:t>адных</a:t>
            </a:r>
            <a:r>
              <a:rPr lang="ru-RU" sz="1998" spc="-20" dirty="0">
                <a:cs typeface="Calibri"/>
              </a:rPr>
              <a:t> </a:t>
            </a:r>
            <a:r>
              <a:rPr lang="ru-RU" sz="1998" spc="-45" dirty="0">
                <a:cs typeface="Calibri"/>
              </a:rPr>
              <a:t>к</a:t>
            </a:r>
            <a:r>
              <a:rPr lang="ru-RU" sz="1998" spc="-25" dirty="0">
                <a:cs typeface="Calibri"/>
              </a:rPr>
              <a:t>о</a:t>
            </a:r>
            <a:r>
              <a:rPr lang="ru-RU" sz="1998" spc="5" dirty="0">
                <a:cs typeface="Calibri"/>
              </a:rPr>
              <a:t>м</a:t>
            </a:r>
            <a:r>
              <a:rPr lang="ru-RU" sz="1998" spc="-10" dirty="0">
                <a:cs typeface="Calibri"/>
              </a:rPr>
              <a:t>п</a:t>
            </a:r>
            <a:r>
              <a:rPr lang="ru-RU" sz="1998" spc="-5" dirty="0">
                <a:cs typeface="Calibri"/>
              </a:rPr>
              <a:t>ет</a:t>
            </a:r>
            <a:r>
              <a:rPr lang="ru-RU" sz="1998" dirty="0">
                <a:cs typeface="Calibri"/>
              </a:rPr>
              <a:t>е</a:t>
            </a:r>
            <a:r>
              <a:rPr lang="ru-RU" sz="1998" spc="-5" dirty="0">
                <a:cs typeface="Calibri"/>
              </a:rPr>
              <a:t>н</a:t>
            </a:r>
            <a:r>
              <a:rPr lang="ru-RU" sz="1998" spc="-15" dirty="0">
                <a:cs typeface="Calibri"/>
              </a:rPr>
              <a:t>ци</a:t>
            </a:r>
            <a:r>
              <a:rPr lang="ru-RU" sz="1998" spc="-5" dirty="0">
                <a:cs typeface="Calibri"/>
              </a:rPr>
              <a:t>й</a:t>
            </a:r>
            <a:r>
              <a:rPr lang="ru-RU" sz="1998" spc="-15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п</a:t>
            </a:r>
            <a:r>
              <a:rPr lang="ru-RU" sz="1998" spc="-5" dirty="0">
                <a:cs typeface="Calibri"/>
              </a:rPr>
              <a:t>о</a:t>
            </a:r>
            <a:r>
              <a:rPr lang="ru-RU" sz="1998" spc="-3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в</a:t>
            </a:r>
            <a:r>
              <a:rPr lang="ru-RU" sz="1998" spc="-35" dirty="0">
                <a:cs typeface="Calibri"/>
              </a:rPr>
              <a:t>е</a:t>
            </a:r>
            <a:r>
              <a:rPr lang="ru-RU" sz="1998" spc="-10" dirty="0">
                <a:cs typeface="Calibri"/>
              </a:rPr>
              <a:t>дению</a:t>
            </a:r>
            <a:r>
              <a:rPr lang="ru-RU" sz="1998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экспортной</a:t>
            </a:r>
            <a:r>
              <a:rPr lang="ru-RU" sz="1998" spc="100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деятельности,</a:t>
            </a:r>
            <a:r>
              <a:rPr lang="ru-RU" sz="1998" spc="9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расчет</a:t>
            </a:r>
            <a:r>
              <a:rPr lang="ru-RU" sz="1998" spc="12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финансовых</a:t>
            </a:r>
            <a:r>
              <a:rPr lang="ru-RU" sz="1998" spc="100" dirty="0">
                <a:cs typeface="Calibri"/>
              </a:rPr>
              <a:t> </a:t>
            </a:r>
            <a:r>
              <a:rPr lang="ru-RU" sz="1998" spc="-35" dirty="0">
                <a:cs typeface="Calibri"/>
              </a:rPr>
              <a:t>моделей, </a:t>
            </a:r>
            <a:r>
              <a:rPr lang="ru-RU" sz="1998" spc="-42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определение </a:t>
            </a:r>
            <a:r>
              <a:rPr lang="ru-RU" sz="1998" spc="-10" dirty="0">
                <a:cs typeface="Calibri"/>
              </a:rPr>
              <a:t>целевых </a:t>
            </a:r>
            <a:r>
              <a:rPr lang="ru-RU" sz="1998" spc="-25" dirty="0">
                <a:cs typeface="Calibri"/>
              </a:rPr>
              <a:t>аудиторий, </a:t>
            </a:r>
            <a:r>
              <a:rPr lang="ru-RU" sz="1998" spc="-10" dirty="0">
                <a:cs typeface="Calibri"/>
              </a:rPr>
              <a:t>сегментов </a:t>
            </a:r>
            <a:r>
              <a:rPr lang="ru-RU" sz="1998" spc="-5" dirty="0">
                <a:cs typeface="Calibri"/>
              </a:rPr>
              <a:t>и </a:t>
            </a:r>
            <a:r>
              <a:rPr lang="ru-RU" sz="1998" spc="-10" dirty="0">
                <a:cs typeface="Calibri"/>
              </a:rPr>
              <a:t>ниш </a:t>
            </a:r>
            <a:r>
              <a:rPr lang="ru-RU" sz="1998" spc="-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товаров,</a:t>
            </a:r>
            <a:r>
              <a:rPr lang="ru-RU" sz="1998" spc="8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развитие</a:t>
            </a:r>
            <a:r>
              <a:rPr lang="ru-RU" sz="1998" spc="7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системы</a:t>
            </a:r>
            <a:r>
              <a:rPr lang="ru-RU" sz="1998" spc="25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международных</a:t>
            </a:r>
            <a:r>
              <a:rPr lang="ru-RU" sz="1998" spc="35" dirty="0">
                <a:cs typeface="Calibri"/>
              </a:rPr>
              <a:t> </a:t>
            </a:r>
            <a:r>
              <a:rPr lang="ru-RU" sz="1998" spc="-25" dirty="0">
                <a:cs typeface="Calibri"/>
              </a:rPr>
              <a:t>продаж</a:t>
            </a:r>
            <a:r>
              <a:rPr lang="ru-RU" sz="1998" spc="5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 </a:t>
            </a:r>
            <a:r>
              <a:rPr lang="ru-RU" sz="1998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каналов</a:t>
            </a:r>
            <a:r>
              <a:rPr lang="ru-RU" sz="1998" spc="10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сбыта,</a:t>
            </a:r>
            <a:r>
              <a:rPr lang="ru-RU" sz="1998" spc="8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разработку</a:t>
            </a:r>
            <a:r>
              <a:rPr lang="ru-RU" sz="1998" spc="70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логистических</a:t>
            </a:r>
            <a:r>
              <a:rPr lang="ru-RU" sz="1998" spc="80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маршрутов, </a:t>
            </a:r>
            <a:r>
              <a:rPr lang="ru-RU" sz="1998" spc="-5" dirty="0">
                <a:cs typeface="Calibri"/>
              </a:rPr>
              <a:t> развитие</a:t>
            </a:r>
            <a:r>
              <a:rPr lang="ru-RU" sz="1998" spc="135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системы</a:t>
            </a:r>
            <a:r>
              <a:rPr lang="ru-RU" sz="1998" spc="135" dirty="0">
                <a:cs typeface="Calibri"/>
              </a:rPr>
              <a:t> </a:t>
            </a:r>
            <a:r>
              <a:rPr lang="ru-RU" sz="1998" spc="-20" dirty="0">
                <a:cs typeface="Calibri"/>
              </a:rPr>
              <a:t>международных</a:t>
            </a:r>
            <a:r>
              <a:rPr lang="ru-RU" sz="1998" spc="120" dirty="0">
                <a:cs typeface="Calibri"/>
              </a:rPr>
              <a:t> </a:t>
            </a:r>
            <a:r>
              <a:rPr lang="ru-RU" sz="1998" spc="-25" dirty="0">
                <a:cs typeface="Calibri"/>
              </a:rPr>
              <a:t>продаж</a:t>
            </a:r>
            <a:r>
              <a:rPr lang="ru-RU" sz="1998" spc="125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и</a:t>
            </a:r>
            <a:r>
              <a:rPr lang="ru-RU" sz="1998" spc="12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каналов</a:t>
            </a:r>
            <a:r>
              <a:rPr lang="ru-RU" sz="1998" dirty="0">
                <a:cs typeface="Calibri"/>
              </a:rPr>
              <a:t> </a:t>
            </a:r>
            <a:r>
              <a:rPr lang="ru-RU" sz="1998" spc="-5" dirty="0">
                <a:cs typeface="Calibri"/>
              </a:rPr>
              <a:t>сбыта,</a:t>
            </a:r>
            <a:r>
              <a:rPr lang="ru-RU" sz="1998" spc="-55" dirty="0">
                <a:cs typeface="Calibri"/>
              </a:rPr>
              <a:t> </a:t>
            </a:r>
            <a:r>
              <a:rPr lang="ru-RU" sz="1998" spc="-10" dirty="0">
                <a:cs typeface="Calibri"/>
              </a:rPr>
              <a:t>разработку логистических</a:t>
            </a:r>
            <a:r>
              <a:rPr lang="ru-RU" sz="1998" spc="-80" dirty="0">
                <a:cs typeface="Calibri"/>
              </a:rPr>
              <a:t> </a:t>
            </a:r>
            <a:r>
              <a:rPr lang="ru-RU" sz="1998" spc="-15" dirty="0">
                <a:cs typeface="Calibri"/>
              </a:rPr>
              <a:t>маршрутов.</a:t>
            </a:r>
          </a:p>
          <a:p>
            <a:pPr marL="12686">
              <a:spcBef>
                <a:spcPts val="90"/>
              </a:spcBef>
            </a:pPr>
            <a:r>
              <a:rPr lang="ru-RU" sz="1998" b="1" spc="-15" dirty="0">
                <a:cs typeface="Calibri"/>
              </a:rPr>
              <a:t>Акселерационные программы:</a:t>
            </a:r>
          </a:p>
          <a:p>
            <a:pPr marL="526470" indent="-513784">
              <a:spcBef>
                <a:spcPts val="90"/>
              </a:spcBef>
              <a:buAutoNum type="arabicParenR"/>
            </a:pPr>
            <a:r>
              <a:rPr lang="ru-RU" sz="1998" dirty="0">
                <a:cs typeface="Calibri"/>
              </a:rPr>
              <a:t>«Экспортный Форсаж»; </a:t>
            </a:r>
          </a:p>
          <a:p>
            <a:pPr marL="469383" marR="5074" indent="-456697" algn="just">
              <a:lnSpc>
                <a:spcPct val="100699"/>
              </a:lnSpc>
              <a:spcBef>
                <a:spcPts val="75"/>
              </a:spcBef>
              <a:buAutoNum type="arabicParenR" startAt="2"/>
            </a:pPr>
            <a:r>
              <a:rPr lang="ru-RU" sz="1998" spc="-40" dirty="0">
                <a:cs typeface="Calibri"/>
              </a:rPr>
              <a:t>«Экспортеры 2.0».</a:t>
            </a:r>
          </a:p>
          <a:p>
            <a:pPr marL="12686" marR="5074" algn="just">
              <a:lnSpc>
                <a:spcPct val="100699"/>
              </a:lnSpc>
              <a:spcBef>
                <a:spcPts val="75"/>
              </a:spcBef>
            </a:pPr>
            <a:endParaRPr lang="ru-RU" sz="1998" dirty="0">
              <a:cs typeface="Calibri"/>
            </a:endParaRPr>
          </a:p>
          <a:p>
            <a:pPr marL="12686">
              <a:spcBef>
                <a:spcPts val="90"/>
              </a:spcBef>
            </a:pPr>
            <a:endParaRPr lang="ru-RU" sz="1998" spc="-15" dirty="0"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1381" y="3600247"/>
            <a:ext cx="717379" cy="841066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5" dirty="0">
                <a:solidFill>
                  <a:srgbClr val="E84E20"/>
                </a:solidFill>
                <a:latin typeface="Calibri"/>
                <a:cs typeface="Calibri"/>
              </a:rPr>
              <a:t>37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284C0BE9-B7D2-4051-9188-241C45620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20321" y="4634374"/>
            <a:ext cx="7966129" cy="3817763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cs typeface="Muller Medium"/>
              </a:rPr>
              <a:t>Услуга	включает в себя размещение на международных  маркетплейсах, обучение работе на них, а также  сопровождение в течение времени размещения.</a:t>
            </a: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r>
              <a:rPr lang="ru-RU" sz="1998" spc="10" dirty="0">
                <a:solidFill>
                  <a:srgbClr val="1D1D1B"/>
                </a:solidFill>
                <a:cs typeface="Muller Medium"/>
              </a:rPr>
              <a:t>Услуга предоставляется согласно списку международных электронных торговых площадок, аккредитованных АО «Российский экспортный центр».</a:t>
            </a: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  <a:p>
            <a:pPr marL="12686" marR="5074" algn="just">
              <a:lnSpc>
                <a:spcPct val="101499"/>
              </a:lnSpc>
              <a:spcBef>
                <a:spcPts val="90"/>
              </a:spcBef>
            </a:pPr>
            <a:endParaRPr lang="ru-RU" sz="1998" spc="10" dirty="0">
              <a:solidFill>
                <a:srgbClr val="1D1D1B"/>
              </a:solidFill>
              <a:cs typeface="Muller Medium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2518518" y="1448157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ЭКСПОРТНО ОРИЕНТИРОВАННЫХ  ПРЕДПРИЯТИЙ 2023г.</a:t>
            </a:r>
            <a:endParaRPr sz="49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03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C0C4DB0C-75E2-5215-7365-D0A9DB2855EE}"/>
              </a:ext>
            </a:extLst>
          </p:cNvPr>
          <p:cNvSpPr/>
          <p:nvPr/>
        </p:nvSpPr>
        <p:spPr>
          <a:xfrm>
            <a:off x="974587" y="3032530"/>
            <a:ext cx="17611863" cy="71628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779839" y="473075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ПРОМЫШЛЕННЫХ ПАРКОВ 2023г.</a:t>
            </a:r>
            <a:endParaRPr sz="4950" dirty="0">
              <a:latin typeface="Calibri"/>
              <a:cs typeface="Calibri"/>
            </a:endParaRPr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17459"/>
              </p:ext>
            </p:extLst>
          </p:nvPr>
        </p:nvGraphicFramePr>
        <p:xfrm>
          <a:off x="1709678" y="3831413"/>
          <a:ext cx="16078200" cy="5652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6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, имеющих прямые договорные</a:t>
                      </a:r>
                      <a:r>
                        <a:rPr lang="ru-RU" sz="2400" spc="-5" baseline="0" dirty="0">
                          <a:latin typeface="Calibri"/>
                          <a:cs typeface="Calibri"/>
                        </a:rPr>
                        <a:t> отношения с организацией, поставляющей электрическую энергию и являющихся потребителем электрической энергии уровней напряжения НН, </a:t>
                      </a: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СН-I  и СН-II 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 err="1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b="1" spc="-5" dirty="0">
                          <a:latin typeface="Calibri"/>
                          <a:cs typeface="Calibri"/>
                        </a:rPr>
                        <a:t>субсидии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В зависимости от объема затрат по уплате электроэнергии за год, предшествующий году подачи заявки.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813050" y="2135509"/>
            <a:ext cx="14401800" cy="859431"/>
            <a:chOff x="4413250" y="2233647"/>
            <a:chExt cx="14401800" cy="859431"/>
          </a:xfrm>
        </p:grpSpPr>
        <p:sp>
          <p:nvSpPr>
            <p:cNvPr id="3" name="object 6"/>
            <p:cNvSpPr txBox="1"/>
            <p:nvPr/>
          </p:nvSpPr>
          <p:spPr>
            <a:xfrm>
              <a:off x="4413250" y="2233647"/>
              <a:ext cx="14401800" cy="835215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 algn="ctr">
                <a:spcBef>
                  <a:spcPts val="100"/>
                </a:spcBef>
              </a:pPr>
              <a:r>
                <a:rPr sz="8016" b="1" spc="-247" baseline="-4153" dirty="0">
                  <a:solidFill>
                    <a:srgbClr val="E84E21"/>
                  </a:solidFill>
                  <a:latin typeface="Calibri"/>
                  <a:cs typeface="Calibri"/>
                </a:rPr>
                <a:t> </a:t>
              </a:r>
              <a:r>
                <a:rPr lang="ru-RU" sz="3200" b="1" spc="-5" dirty="0">
                  <a:latin typeface="Calibri"/>
                  <a:cs typeface="Calibri"/>
                </a:rPr>
                <a:t>СУБСИДИРОВАНИЕ ЧАСТИ ЗАТРАТ ЗА ПОТРЕБЛЕННУЮ ЭЛЕКТРОЭНЕРГИЮ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EC47C9C4-4601-6EAA-8166-FEE892754929}"/>
                </a:ext>
              </a:extLst>
            </p:cNvPr>
            <p:cNvSpPr txBox="1"/>
            <p:nvPr/>
          </p:nvSpPr>
          <p:spPr>
            <a:xfrm>
              <a:off x="4413250" y="2257223"/>
              <a:ext cx="716745" cy="835855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lang="en-US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3</a:t>
              </a:r>
              <a:r>
                <a:rPr lang="ru-RU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8</a:t>
              </a:r>
              <a:endParaRPr sz="5344" dirty="0">
                <a:latin typeface="Calibri"/>
                <a:cs typeface="Calibri"/>
              </a:endParaRPr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9F34C470-39EA-94E8-20BF-28CB68DC3DC1}"/>
              </a:ext>
            </a:extLst>
          </p:cNvPr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282886A-C1E0-5F08-E12D-D2E5F46ECE1D}"/>
              </a:ext>
            </a:extLst>
          </p:cNvPr>
          <p:cNvSpPr/>
          <p:nvPr/>
        </p:nvSpPr>
        <p:spPr>
          <a:xfrm>
            <a:off x="17054334" y="8240489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154065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965DD48-17FE-CCDD-B1EB-235BB3F4515E}"/>
              </a:ext>
            </a:extLst>
          </p:cNvPr>
          <p:cNvSpPr/>
          <p:nvPr/>
        </p:nvSpPr>
        <p:spPr>
          <a:xfrm>
            <a:off x="298450" y="3032530"/>
            <a:ext cx="17661605" cy="7607585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779839" y="473075"/>
            <a:ext cx="1593787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950" b="1" dirty="0">
                <a:solidFill>
                  <a:srgbClr val="FFFFFF"/>
                </a:solidFill>
                <a:latin typeface="Calibri"/>
                <a:cs typeface="Calibri"/>
              </a:rPr>
              <a:t>МЕРЫ ПОДДЕРЖКИ ДЛЯ ПРОМЫШЛЕННЫХ ПАРКОВ 2023г.</a:t>
            </a:r>
            <a:endParaRPr sz="4950" dirty="0">
              <a:latin typeface="Calibri"/>
              <a:cs typeface="Calibri"/>
            </a:endParaRPr>
          </a:p>
        </p:txBody>
      </p:sp>
      <p:graphicFrame>
        <p:nvGraphicFramePr>
          <p:cNvPr id="6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83181"/>
              </p:ext>
            </p:extLst>
          </p:nvPr>
        </p:nvGraphicFramePr>
        <p:xfrm>
          <a:off x="1060450" y="3788322"/>
          <a:ext cx="16120810" cy="6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Для промышленных парков с низким уровнем заполняемости, расположенных в муниципальных районах и имеющих потребности в строительстве дорожной и инженерной инфраструктуры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4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Создание, модернизация и (или) реконструкция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Правила отбора индустриальных (промышленных) парков для создания, модернизации и (или) реконструкции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сетям, утвержденные Приказом Министерства экономики Республики Татарстан от 18.03.2022 (в ред. от 06.12.2022 №407).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432050" y="1977849"/>
            <a:ext cx="16611600" cy="1010519"/>
            <a:chOff x="3879850" y="2022010"/>
            <a:chExt cx="16611600" cy="1010519"/>
          </a:xfrm>
        </p:grpSpPr>
        <p:sp>
          <p:nvSpPr>
            <p:cNvPr id="2" name="object 6"/>
            <p:cNvSpPr txBox="1"/>
            <p:nvPr/>
          </p:nvSpPr>
          <p:spPr>
            <a:xfrm>
              <a:off x="4870450" y="2022010"/>
              <a:ext cx="15621000" cy="1010519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>
                <a:spcBef>
                  <a:spcPts val="100"/>
                </a:spcBef>
              </a:pPr>
              <a:r>
                <a:rPr lang="ru-RU" sz="3200" b="1" spc="-5" dirty="0" smtClean="0">
                  <a:latin typeface="Calibri"/>
                  <a:cs typeface="Calibri"/>
                </a:rPr>
                <a:t>ФИНАНСИРОВАНИЕ </a:t>
              </a:r>
              <a:r>
                <a:rPr lang="ru-RU" sz="3200" b="1" spc="-5" dirty="0">
                  <a:latin typeface="Calibri"/>
                  <a:cs typeface="Calibri"/>
                </a:rPr>
                <a:t>СТРОИТЕЛЬСТВА ДОРОЖНОЙ </a:t>
              </a:r>
              <a:r>
                <a:rPr lang="ru-RU" sz="3200" b="1" spc="-5" dirty="0" smtClean="0">
                  <a:latin typeface="Calibri"/>
                  <a:cs typeface="Calibri"/>
                </a:rPr>
                <a:t>И</a:t>
              </a:r>
            </a:p>
            <a:p>
              <a:pPr marL="12686">
                <a:spcBef>
                  <a:spcPts val="100"/>
                </a:spcBef>
              </a:pPr>
              <a:r>
                <a:rPr lang="ru-RU" sz="3200" b="1" spc="-5" dirty="0" smtClean="0">
                  <a:latin typeface="Calibri"/>
                  <a:cs typeface="Calibri"/>
                </a:rPr>
                <a:t>ИНЖЕНЕРНОЙ </a:t>
              </a:r>
              <a:r>
                <a:rPr lang="ru-RU" sz="3200" b="1" spc="-5" dirty="0">
                  <a:latin typeface="Calibri"/>
                  <a:cs typeface="Calibri"/>
                </a:rPr>
                <a:t>ИНФРАСТРУКТУРЫ ПРОМЫШЛЕННЫХ ПАРКОВ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B4949509-FD04-7957-417C-4231C4DCFED9}"/>
                </a:ext>
              </a:extLst>
            </p:cNvPr>
            <p:cNvSpPr txBox="1"/>
            <p:nvPr/>
          </p:nvSpPr>
          <p:spPr>
            <a:xfrm>
              <a:off x="3879850" y="2103354"/>
              <a:ext cx="716745" cy="835855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lang="en-US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3</a:t>
              </a:r>
              <a:r>
                <a:rPr lang="ru-RU" sz="5344" b="1" spc="20" dirty="0">
                  <a:solidFill>
                    <a:srgbClr val="E84E20"/>
                  </a:solidFill>
                  <a:latin typeface="Calibri"/>
                  <a:cs typeface="Calibri"/>
                </a:rPr>
                <a:t>9</a:t>
              </a:r>
              <a:endParaRPr sz="5344" dirty="0">
                <a:latin typeface="Calibri"/>
                <a:cs typeface="Calibri"/>
              </a:endParaRPr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9126002A-DCDD-E110-ADF0-B26C213E8411}"/>
              </a:ext>
            </a:extLst>
          </p:cNvPr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5AFC882-4089-85AA-87E4-6447A8071252}"/>
              </a:ext>
            </a:extLst>
          </p:cNvPr>
          <p:cNvSpPr/>
          <p:nvPr/>
        </p:nvSpPr>
        <p:spPr>
          <a:xfrm>
            <a:off x="16529050" y="8250200"/>
            <a:ext cx="3561443" cy="307462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42744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595998" y="2689840"/>
            <a:ext cx="14912104" cy="7955725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08450" y="1516265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1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М</a:t>
            </a:r>
            <a:r>
              <a:rPr sz="3200" b="1" spc="5" dirty="0">
                <a:latin typeface="Calibri"/>
                <a:cs typeface="Calibri"/>
              </a:rPr>
              <a:t>и</a:t>
            </a:r>
            <a:r>
              <a:rPr sz="3200" b="1" spc="-15" dirty="0">
                <a:latin typeface="Calibri"/>
                <a:cs typeface="Calibri"/>
              </a:rPr>
              <a:t>к</a:t>
            </a:r>
            <a:r>
              <a:rPr sz="3200" b="1" spc="5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15" dirty="0">
                <a:latin typeface="Calibri"/>
                <a:cs typeface="Calibri"/>
              </a:rPr>
              <a:t>ф</a:t>
            </a:r>
            <a:r>
              <a:rPr sz="3200" b="1" spc="5" dirty="0">
                <a:latin typeface="Calibri"/>
                <a:cs typeface="Calibri"/>
              </a:rPr>
              <a:t>ин</a:t>
            </a:r>
            <a:r>
              <a:rPr sz="3200" b="1" spc="-10" dirty="0">
                <a:latin typeface="Calibri"/>
                <a:cs typeface="Calibri"/>
              </a:rPr>
              <a:t>а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spc="-5" dirty="0">
                <a:latin typeface="Calibri"/>
                <a:cs typeface="Calibri"/>
              </a:rPr>
              <a:t>с</a:t>
            </a:r>
            <a:r>
              <a:rPr sz="3200" b="1" spc="5" dirty="0">
                <a:latin typeface="Calibri"/>
                <a:cs typeface="Calibri"/>
              </a:rPr>
              <a:t>о</a:t>
            </a:r>
            <a:r>
              <a:rPr sz="3200" b="1" spc="-15" dirty="0">
                <a:latin typeface="Calibri"/>
                <a:cs typeface="Calibri"/>
              </a:rPr>
              <a:t>в</a:t>
            </a:r>
            <a:r>
              <a:rPr sz="3200" b="1" dirty="0">
                <a:latin typeface="Calibri"/>
                <a:cs typeface="Calibri"/>
              </a:rPr>
              <a:t>ый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п</a:t>
            </a:r>
            <a:r>
              <a:rPr sz="3200" b="1" spc="-20" dirty="0">
                <a:latin typeface="Calibri"/>
                <a:cs typeface="Calibri"/>
              </a:rPr>
              <a:t>р</a:t>
            </a:r>
            <a:r>
              <a:rPr sz="3200" b="1" spc="-95" dirty="0">
                <a:latin typeface="Calibri"/>
                <a:cs typeface="Calibri"/>
              </a:rPr>
              <a:t>о</a:t>
            </a:r>
            <a:r>
              <a:rPr sz="3200" b="1" spc="-55" dirty="0">
                <a:latin typeface="Calibri"/>
                <a:cs typeface="Calibri"/>
              </a:rPr>
              <a:t>д</a:t>
            </a:r>
            <a:r>
              <a:rPr sz="3200" b="1" spc="-35" dirty="0">
                <a:latin typeface="Calibri"/>
                <a:cs typeface="Calibri"/>
              </a:rPr>
              <a:t>у</a:t>
            </a:r>
            <a:r>
              <a:rPr sz="3200" b="1" spc="-40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т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«</a:t>
            </a:r>
            <a:r>
              <a:rPr sz="3200" b="1" spc="-25" dirty="0" err="1">
                <a:latin typeface="Calibri"/>
                <a:cs typeface="Calibri"/>
              </a:rPr>
              <a:t>С</a:t>
            </a:r>
            <a:r>
              <a:rPr sz="3200" b="1" spc="-95" dirty="0" err="1">
                <a:latin typeface="Calibri"/>
                <a:cs typeface="Calibri"/>
              </a:rPr>
              <a:t>о</a:t>
            </a:r>
            <a:r>
              <a:rPr sz="3200" b="1" spc="-55" dirty="0" err="1">
                <a:latin typeface="Calibri"/>
                <a:cs typeface="Calibri"/>
              </a:rPr>
              <a:t>д</a:t>
            </a:r>
            <a:r>
              <a:rPr sz="3200" b="1" spc="-35" dirty="0" err="1">
                <a:latin typeface="Calibri"/>
                <a:cs typeface="Calibri"/>
              </a:rPr>
              <a:t>е</a:t>
            </a:r>
            <a:r>
              <a:rPr sz="3200" b="1" spc="-20" dirty="0" err="1">
                <a:latin typeface="Calibri"/>
                <a:cs typeface="Calibri"/>
              </a:rPr>
              <a:t>й</a:t>
            </a:r>
            <a:r>
              <a:rPr sz="3200" b="1" spc="-25" dirty="0" err="1">
                <a:latin typeface="Calibri"/>
                <a:cs typeface="Calibri"/>
              </a:rPr>
              <a:t>ст</a:t>
            </a:r>
            <a:r>
              <a:rPr sz="3200" b="1" spc="-40" dirty="0" err="1">
                <a:latin typeface="Calibri"/>
                <a:cs typeface="Calibri"/>
              </a:rPr>
              <a:t>в</a:t>
            </a:r>
            <a:r>
              <a:rPr sz="3200" b="1" spc="-20" dirty="0" err="1">
                <a:latin typeface="Calibri"/>
                <a:cs typeface="Calibri"/>
              </a:rPr>
              <a:t>и</a:t>
            </a:r>
            <a:r>
              <a:rPr sz="3200" b="1" spc="-35" dirty="0" err="1">
                <a:latin typeface="Calibri"/>
                <a:cs typeface="Calibri"/>
              </a:rPr>
              <a:t>е</a:t>
            </a:r>
            <a:r>
              <a:rPr lang="ru-RU" sz="3200" b="1" spc="-35" dirty="0">
                <a:latin typeface="Calibri"/>
                <a:cs typeface="Calibri"/>
              </a:rPr>
              <a:t> 2023</a:t>
            </a:r>
            <a:r>
              <a:rPr sz="3200" b="1" dirty="0">
                <a:latin typeface="Calibri"/>
                <a:cs typeface="Calibri"/>
              </a:rPr>
              <a:t>»</a:t>
            </a:r>
            <a:endParaRPr sz="2397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63923"/>
              </p:ext>
            </p:extLst>
          </p:nvPr>
        </p:nvGraphicFramePr>
        <p:xfrm>
          <a:off x="3421552" y="3622366"/>
          <a:ext cx="13260996" cy="605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87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всех</a:t>
                      </a:r>
                      <a:r>
                        <a:rPr sz="24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субъектов</a:t>
                      </a:r>
                      <a:r>
                        <a:rPr sz="24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МСП</a:t>
                      </a:r>
                      <a:r>
                        <a:rPr sz="24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Татарстан,</a:t>
                      </a:r>
                      <a:r>
                        <a:rPr sz="2400" spc="1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соответствующих </a:t>
                      </a:r>
                      <a:r>
                        <a:rPr sz="2400" spc="-4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209</a:t>
                      </a:r>
                      <a:r>
                        <a:rPr sz="24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-ФЗ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300 тыс.  рублей до 5 млн рублей – независимо от введения режима повышенной готовности или режима чрезвычайной ситуации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От 1/2 ключевой ставки Банка России, установленной на момент заключения договора микрозайма, до 5,5 %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11EE676-9F3E-CAEA-74EF-39C7296FE1AD}"/>
              </a:ext>
            </a:extLst>
          </p:cNvPr>
          <p:cNvSpPr/>
          <p:nvPr/>
        </p:nvSpPr>
        <p:spPr>
          <a:xfrm>
            <a:off x="2287085" y="3263770"/>
            <a:ext cx="7846687" cy="4524505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276" y="-1"/>
            <a:ext cx="5011574" cy="534987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14624050" y="5959475"/>
            <a:ext cx="5466365" cy="5335762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 txBox="1"/>
          <p:nvPr/>
        </p:nvSpPr>
        <p:spPr>
          <a:xfrm>
            <a:off x="2941620" y="3833874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40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1675" y="3225530"/>
            <a:ext cx="6352097" cy="1827410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5671" y="5155153"/>
            <a:ext cx="7329513" cy="2202515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12686" algn="just">
              <a:spcBef>
                <a:spcPts val="90"/>
              </a:spcBef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Основные условия предоставления поручительств: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сумма поручительства до 70 млн </a:t>
            </a:r>
            <a:r>
              <a:rPr lang="ru-RU" sz="2000" spc="-25" dirty="0" err="1">
                <a:solidFill>
                  <a:srgbClr val="1D1D1B"/>
                </a:solidFill>
                <a:cs typeface="Calibri"/>
              </a:rPr>
              <a:t>руб</a:t>
            </a:r>
            <a:r>
              <a:rPr lang="ru-RU" sz="2000" spc="-25" dirty="0">
                <a:solidFill>
                  <a:srgbClr val="1D1D1B"/>
                </a:solidFill>
                <a:cs typeface="Calibri"/>
              </a:rPr>
              <a:t>;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доля поручительства до 70% от суммы кредита, банковской гарантии;</a:t>
            </a:r>
          </a:p>
          <a:p>
            <a:pPr marL="355586" indent="-342900" algn="just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ru-RU" sz="2000" spc="-25" dirty="0">
                <a:solidFill>
                  <a:srgbClr val="1D1D1B"/>
                </a:solidFill>
                <a:cs typeface="Calibri"/>
              </a:rPr>
              <a:t>Комиссия 0,5 – 1 % от суммы предоставляемого поручительства (в рамках специальных продуктов предусмотрена льготная ставка комиссии)</a:t>
            </a:r>
            <a:endParaRPr lang="ru-RU" sz="2000" spc="-15" dirty="0">
              <a:cs typeface="Calibri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2590641" y="1447918"/>
            <a:ext cx="15937878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DE024C-5650-C9EA-4AF0-4657D7528057}"/>
              </a:ext>
            </a:extLst>
          </p:cNvPr>
          <p:cNvSpPr/>
          <p:nvPr/>
        </p:nvSpPr>
        <p:spPr>
          <a:xfrm>
            <a:off x="10940418" y="3176987"/>
            <a:ext cx="7846687" cy="4524505"/>
          </a:xfrm>
          <a:custGeom>
            <a:avLst/>
            <a:gdLst/>
            <a:ahLst/>
            <a:cxnLst/>
            <a:rect l="l" t="t" r="r" b="b"/>
            <a:pathLst>
              <a:path w="5760720" h="3142615">
                <a:moveTo>
                  <a:pt x="5760304" y="209"/>
                </a:moveTo>
                <a:lnTo>
                  <a:pt x="518410" y="209"/>
                </a:lnTo>
                <a:lnTo>
                  <a:pt x="-15" y="518610"/>
                </a:lnTo>
                <a:lnTo>
                  <a:pt x="-15" y="3142490"/>
                </a:lnTo>
                <a:lnTo>
                  <a:pt x="5241776" y="3142490"/>
                </a:lnTo>
                <a:lnTo>
                  <a:pt x="5760304" y="2624089"/>
                </a:lnTo>
                <a:lnTo>
                  <a:pt x="5760304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394"/>
            <a:endParaRPr sz="179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C2CE2B4-8A19-6A24-EDE8-7E444790E313}"/>
              </a:ext>
            </a:extLst>
          </p:cNvPr>
          <p:cNvSpPr txBox="1"/>
          <p:nvPr/>
        </p:nvSpPr>
        <p:spPr>
          <a:xfrm>
            <a:off x="11628362" y="3795856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41</a:t>
            </a:r>
            <a:endParaRPr sz="5344" dirty="0">
              <a:latin typeface="Calibri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72EE02EE-8A63-ABC2-7AFA-ACD4A582139D}"/>
              </a:ext>
            </a:extLst>
          </p:cNvPr>
          <p:cNvSpPr txBox="1"/>
          <p:nvPr/>
        </p:nvSpPr>
        <p:spPr>
          <a:xfrm>
            <a:off x="12468417" y="3856472"/>
            <a:ext cx="7158741" cy="565526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УСЛУГИ ЕДИНОГО ЦЕНТРА КРЕДИТОВАНИЯ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E5D04738-3079-F0F3-FC91-F9B361E3F049}"/>
              </a:ext>
            </a:extLst>
          </p:cNvPr>
          <p:cNvSpPr txBox="1"/>
          <p:nvPr/>
        </p:nvSpPr>
        <p:spPr>
          <a:xfrm>
            <a:off x="11199006" y="4924084"/>
            <a:ext cx="7329513" cy="1840877"/>
          </a:xfrm>
          <a:prstGeom prst="rect">
            <a:avLst/>
          </a:prstGeom>
        </p:spPr>
        <p:txBody>
          <a:bodyPr vert="horz" wrap="square" lIns="0" tIns="9514" rIns="0" bIns="0" rtlCol="0">
            <a:spAutoFit/>
          </a:bodyPr>
          <a:lstStyle/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Подбор оптимального кредитного продукта;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Помощь в формировании пакета документов; 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Подача заявки в финансовые организации;</a:t>
            </a:r>
          </a:p>
          <a:p>
            <a:pPr marL="355586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600" spc="-25" dirty="0">
                <a:solidFill>
                  <a:srgbClr val="1D1D1B"/>
                </a:solidFill>
                <a:cs typeface="Calibri"/>
              </a:rPr>
              <a:t>Безвозмездное оказание услуг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7CA7A3-EBB7-CDB9-B354-CFA3AE45F2F7}"/>
              </a:ext>
            </a:extLst>
          </p:cNvPr>
          <p:cNvSpPr/>
          <p:nvPr/>
        </p:nvSpPr>
        <p:spPr>
          <a:xfrm>
            <a:off x="6029776" y="85417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dirty="0"/>
          </a:p>
        </p:txBody>
      </p:sp>
      <p:pic>
        <p:nvPicPr>
          <p:cNvPr id="14" name="Рисунок 13" descr="http://qrcoder.ru/code/?https%3A%2F%2Fgarfondrt.ru%2F&amp;4&amp;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3095" r="12700" b="10705"/>
          <a:stretch/>
        </p:blipFill>
        <p:spPr bwMode="auto">
          <a:xfrm>
            <a:off x="17759380" y="241023"/>
            <a:ext cx="2055450" cy="1975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2010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smtClean="0">
                <a:ln>
                  <a:noFill/>
                </a:ln>
                <a:solidFill>
                  <a:srgbClr val="402A1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</a:t>
            </a: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906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-13685" y="106531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52450" algn="l"/>
                <a:tab pos="156686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  <a:tab pos="1566863" algn="ctr"/>
              </a:tabLst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rgbClr val="582A04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742CC65-CFB9-2CBC-609C-22EBFB5B8D48}"/>
              </a:ext>
            </a:extLst>
          </p:cNvPr>
          <p:cNvSpPr/>
          <p:nvPr/>
        </p:nvSpPr>
        <p:spPr>
          <a:xfrm>
            <a:off x="984250" y="2530475"/>
            <a:ext cx="17177678" cy="8534400"/>
          </a:xfrm>
          <a:custGeom>
            <a:avLst/>
            <a:gdLst/>
            <a:ahLst/>
            <a:cxnLst/>
            <a:rect l="l" t="t" r="r" b="b"/>
            <a:pathLst>
              <a:path w="6385559" h="5303520">
                <a:moveTo>
                  <a:pt x="6384568" y="221"/>
                </a:moveTo>
                <a:lnTo>
                  <a:pt x="575354" y="221"/>
                </a:lnTo>
                <a:lnTo>
                  <a:pt x="-321" y="875229"/>
                </a:lnTo>
                <a:lnTo>
                  <a:pt x="-321" y="5303353"/>
                </a:lnTo>
                <a:lnTo>
                  <a:pt x="5808892" y="5303353"/>
                </a:lnTo>
                <a:lnTo>
                  <a:pt x="6384568" y="4428345"/>
                </a:lnTo>
                <a:lnTo>
                  <a:pt x="6384568" y="221"/>
                </a:lnTo>
                <a:close/>
              </a:path>
            </a:pathLst>
          </a:custGeom>
          <a:solidFill>
            <a:srgbClr val="F8F4EB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337050" cy="3902075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21456D9-0D35-4DD6-42BA-E2F3FF21E31E}"/>
              </a:ext>
            </a:extLst>
          </p:cNvPr>
          <p:cNvSpPr txBox="1"/>
          <p:nvPr/>
        </p:nvSpPr>
        <p:spPr>
          <a:xfrm>
            <a:off x="1939763" y="573076"/>
            <a:ext cx="15937878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«ГАРАНТИЙНЫЙ ФОНД РЕСПУБЛИКИ ТАТАРСТАН»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32E1730-8A9D-C414-0C6B-1756BEECC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19483"/>
              </p:ext>
            </p:extLst>
          </p:nvPr>
        </p:nvGraphicFramePr>
        <p:xfrm>
          <a:off x="1939763" y="3281918"/>
          <a:ext cx="15224243" cy="69959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137770">
                  <a:extLst>
                    <a:ext uri="{9D8B030D-6E8A-4147-A177-3AD203B41FA5}">
                      <a16:colId xmlns:a16="http://schemas.microsoft.com/office/drawing/2014/main" val="3403382147"/>
                    </a:ext>
                  </a:extLst>
                </a:gridCol>
                <a:gridCol w="2983587">
                  <a:extLst>
                    <a:ext uri="{9D8B030D-6E8A-4147-A177-3AD203B41FA5}">
                      <a16:colId xmlns:a16="http://schemas.microsoft.com/office/drawing/2014/main" val="89520657"/>
                    </a:ext>
                  </a:extLst>
                </a:gridCol>
                <a:gridCol w="2671627">
                  <a:extLst>
                    <a:ext uri="{9D8B030D-6E8A-4147-A177-3AD203B41FA5}">
                      <a16:colId xmlns:a16="http://schemas.microsoft.com/office/drawing/2014/main" val="4223800693"/>
                    </a:ext>
                  </a:extLst>
                </a:gridCol>
                <a:gridCol w="2916659">
                  <a:extLst>
                    <a:ext uri="{9D8B030D-6E8A-4147-A177-3AD203B41FA5}">
                      <a16:colId xmlns:a16="http://schemas.microsoft.com/office/drawing/2014/main" val="37632621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57547464"/>
                    </a:ext>
                  </a:extLst>
                </a:gridCol>
              </a:tblGrid>
              <a:tr h="887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 продукта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Максимальный размер поручительства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Максимальная сумма поручительства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Размер вознаграждения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Обеспеченность обязательства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87397"/>
                  </a:ext>
                </a:extLst>
              </a:tr>
              <a:tr h="333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Стандартный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52321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Предпринимательство на селе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82804"/>
                  </a:ext>
                </a:extLst>
              </a:tr>
              <a:tr h="100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</a:t>
                      </a:r>
                      <a:r>
                        <a:rPr lang="ru-RU" sz="2400" dirty="0" err="1">
                          <a:effectLst/>
                        </a:rPr>
                        <a:t>Согарантия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70% (совместно с АО «Корпорация «МСП»)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45701"/>
                  </a:ext>
                </a:extLst>
              </a:tr>
              <a:tr h="333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 Ускоренный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05407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5. Банковская гарантия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79960"/>
                  </a:ext>
                </a:extLst>
              </a:tr>
              <a:tr h="100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6. Механизм без повторного андеррайтинга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25 000 000,00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0,75-1%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12755"/>
                  </a:ext>
                </a:extLst>
              </a:tr>
              <a:tr h="667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7. Гарантированный экспорт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9866"/>
                  </a:ext>
                </a:extLst>
              </a:tr>
              <a:tr h="542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8. Промышленное развитие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60%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50 000 000,00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4719"/>
                  </a:ext>
                </a:extLst>
              </a:tr>
              <a:tr h="459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9. Поддержка - 2022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70 000 000,00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0,5%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86254"/>
                  </a:ext>
                </a:extLst>
              </a:tr>
            </a:tbl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93869DCA-D6F4-82CD-CE23-77FEF77B552C}"/>
              </a:ext>
            </a:extLst>
          </p:cNvPr>
          <p:cNvSpPr txBox="1"/>
          <p:nvPr/>
        </p:nvSpPr>
        <p:spPr>
          <a:xfrm>
            <a:off x="2372189" y="1917964"/>
            <a:ext cx="14401800" cy="764298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ПРОДУКТЫ НО «ГАРАНТИЙНЫЙ ФОНД РЕСПУБЛИКИ 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ТАТАРСТАН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6" algn="ctr"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B88DEEC8-CB61-97D0-A36B-ED000764D88E}"/>
              </a:ext>
            </a:extLst>
          </p:cNvPr>
          <p:cNvSpPr txBox="1"/>
          <p:nvPr/>
        </p:nvSpPr>
        <p:spPr>
          <a:xfrm>
            <a:off x="2712002" y="1707361"/>
            <a:ext cx="716745" cy="835855"/>
          </a:xfrm>
          <a:prstGeom prst="rect">
            <a:avLst/>
          </a:prstGeom>
        </p:spPr>
        <p:txBody>
          <a:bodyPr vert="horz" wrap="square" lIns="0" tIns="13320" rIns="0" bIns="0" rtlCol="0">
            <a:spAutoFit/>
          </a:bodyPr>
          <a:lstStyle/>
          <a:p>
            <a:pPr marL="12686">
              <a:spcBef>
                <a:spcPts val="105"/>
              </a:spcBef>
            </a:pPr>
            <a:r>
              <a:rPr lang="ru-RU" sz="5344" b="1" spc="20" dirty="0">
                <a:solidFill>
                  <a:srgbClr val="E84E20"/>
                </a:solidFill>
                <a:latin typeface="Calibri"/>
                <a:cs typeface="Calibri"/>
              </a:rPr>
              <a:t>42</a:t>
            </a:r>
            <a:endParaRPr sz="5344" dirty="0">
              <a:latin typeface="Calibri"/>
              <a:cs typeface="Calibri"/>
            </a:endParaRPr>
          </a:p>
        </p:txBody>
      </p:sp>
      <p:pic>
        <p:nvPicPr>
          <p:cNvPr id="11" name="Рисунок 10" descr="http://qrcoder.ru/code/?https%3A%2F%2Fgarfondrt.ru%2Fproduktyi.html&amp;4&amp;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9200" r="11208" b="11424"/>
          <a:stretch/>
        </p:blipFill>
        <p:spPr bwMode="auto">
          <a:xfrm>
            <a:off x="17813214" y="244475"/>
            <a:ext cx="2004190" cy="194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57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98" y="5965107"/>
            <a:ext cx="2667000" cy="183604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462900" y="707580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81657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73205" y="196299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 dirty="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 dirty="0"/>
          </a:p>
        </p:txBody>
      </p:sp>
      <p:sp>
        <p:nvSpPr>
          <p:cNvPr id="17" name="object 17"/>
          <p:cNvSpPr txBox="1"/>
          <p:nvPr/>
        </p:nvSpPr>
        <p:spPr>
          <a:xfrm>
            <a:off x="6802461" y="3631448"/>
            <a:ext cx="13301766" cy="2618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00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00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00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2000" b="1" spc="-5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I</a:t>
            </a:r>
            <a:r>
              <a:rPr sz="200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N</a:t>
            </a:r>
            <a:r>
              <a:rPr sz="200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200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O</a:t>
            </a: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@</a:t>
            </a:r>
            <a:r>
              <a:rPr sz="200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F</a:t>
            </a:r>
            <a:r>
              <a:rPr sz="200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200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P</a:t>
            </a:r>
            <a:r>
              <a:rPr sz="200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200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T</a:t>
            </a:r>
            <a:r>
              <a:rPr sz="200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.</a:t>
            </a:r>
            <a:r>
              <a:rPr sz="200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R</a:t>
            </a:r>
            <a:r>
              <a:rPr sz="200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7"/>
              </a:rPr>
              <a:t>U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00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00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00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00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00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00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000" dirty="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00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00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00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00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00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0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00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00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00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lang="ru-RU" sz="2000" b="1" spc="5" dirty="0" smtClean="0">
                <a:solidFill>
                  <a:srgbClr val="672E17"/>
                </a:solidFill>
                <a:latin typeface="Calibri"/>
                <a:cs typeface="Calibri"/>
              </a:rPr>
              <a:t>90 </a:t>
            </a:r>
            <a:r>
              <a:rPr lang="ru-RU" sz="2000" b="1" spc="15" dirty="0" smtClean="0">
                <a:solidFill>
                  <a:srgbClr val="672E17"/>
                </a:solidFill>
                <a:latin typeface="Calibri"/>
                <a:cs typeface="Calibri"/>
              </a:rPr>
              <a:t>ГОРЯЧАЯ </a:t>
            </a:r>
            <a:r>
              <a:rPr lang="ru-RU" sz="2000" b="1" spc="15" dirty="0">
                <a:solidFill>
                  <a:srgbClr val="672E17"/>
                </a:solidFill>
                <a:latin typeface="Calibri"/>
                <a:cs typeface="Calibri"/>
              </a:rPr>
              <a:t>ЛИНИЯ ГАРАНТИЙНОГО </a:t>
            </a:r>
            <a:r>
              <a:rPr lang="ru-RU" sz="2000" b="1" spc="15" dirty="0" smtClean="0">
                <a:solidFill>
                  <a:srgbClr val="672E17"/>
                </a:solidFill>
                <a:latin typeface="Calibri"/>
                <a:cs typeface="Calibri"/>
              </a:rPr>
              <a:t>ФОНДА РТ </a:t>
            </a:r>
            <a:r>
              <a:rPr lang="ru-RU" sz="2000" b="1" spc="15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2000" b="1" dirty="0">
                <a:solidFill>
                  <a:srgbClr val="54291A"/>
                </a:solidFill>
              </a:rPr>
              <a:t> (843) </a:t>
            </a:r>
            <a:r>
              <a:rPr lang="ru-RU" sz="2000" b="1" dirty="0" smtClean="0">
                <a:solidFill>
                  <a:srgbClr val="54291A"/>
                </a:solidFill>
              </a:rPr>
              <a:t>293–16–94; +7(903)</a:t>
            </a:r>
            <a:r>
              <a:rPr lang="en-US" sz="2000" b="1" dirty="0" smtClean="0">
                <a:solidFill>
                  <a:srgbClr val="54291A"/>
                </a:solidFill>
              </a:rPr>
              <a:t> </a:t>
            </a:r>
            <a:r>
              <a:rPr lang="ru-RU" sz="2000" b="1" dirty="0" smtClean="0">
                <a:solidFill>
                  <a:srgbClr val="54291A"/>
                </a:solidFill>
              </a:rPr>
              <a:t>061-40-18</a:t>
            </a:r>
            <a:endParaRPr lang="ru-RU" sz="2000" b="1" dirty="0">
              <a:solidFill>
                <a:srgbClr val="54291A"/>
              </a:solidFill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057896" y="4148397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57835" y="4215979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910619" y="3439047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138311" y="3427676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115391" y="4973500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A08BB9E-1067-81E2-FC75-DF873EB037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2649" y="7483294"/>
            <a:ext cx="2822220" cy="285365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AAE7806-EC0C-07CD-4A52-EBFDA42498C9}"/>
              </a:ext>
            </a:extLst>
          </p:cNvPr>
          <p:cNvSpPr txBox="1"/>
          <p:nvPr/>
        </p:nvSpPr>
        <p:spPr>
          <a:xfrm>
            <a:off x="5845728" y="6459746"/>
            <a:ext cx="425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Телеграм-канал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Дом предпринимателя РТ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C5E6A1-9301-7656-08DF-09E2F1BDBAF0}"/>
              </a:ext>
            </a:extLst>
          </p:cNvPr>
          <p:cNvSpPr txBox="1"/>
          <p:nvPr/>
        </p:nvSpPr>
        <p:spPr>
          <a:xfrm>
            <a:off x="10101790" y="6282965"/>
            <a:ext cx="3817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Сообщество ВКонтакте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Фонда поддержки предпринимательства РТ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4D2E5EC-822B-B1CA-5C7B-58C3F903C00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717" r="11094" b="13428"/>
          <a:stretch/>
        </p:blipFill>
        <p:spPr>
          <a:xfrm>
            <a:off x="10600623" y="7646131"/>
            <a:ext cx="2819401" cy="2743200"/>
          </a:xfrm>
          <a:prstGeom prst="rect">
            <a:avLst/>
          </a:prstGeom>
        </p:spPr>
      </p:pic>
      <p:pic>
        <p:nvPicPr>
          <p:cNvPr id="50" name="Рисунок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436" y="8089974"/>
            <a:ext cx="663473" cy="6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20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6" b="-11433"/>
          <a:stretch/>
        </p:blipFill>
        <p:spPr bwMode="auto">
          <a:xfrm>
            <a:off x="15189733" y="8955639"/>
            <a:ext cx="645176" cy="8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5970298" y="8092931"/>
            <a:ext cx="349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 (843) 293–16–94</a:t>
            </a:r>
            <a:endParaRPr lang="ru-RU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970298" y="9022014"/>
            <a:ext cx="353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 (903) 061–40–18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516433" y="2073274"/>
            <a:ext cx="14912104" cy="8229601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pPr algn="ctr"/>
            <a:r>
              <a:rPr lang="ru-RU" sz="2800" b="1" i="1" dirty="0" smtClean="0"/>
              <a:t>Рассмотрение </a:t>
            </a:r>
            <a:r>
              <a:rPr lang="ru-RU" sz="2800" b="1" i="1" dirty="0"/>
              <a:t>заявки осуществляется не более 1 рабочего дня, </a:t>
            </a:r>
            <a:r>
              <a:rPr lang="ru-RU" sz="2800" b="1" i="1" dirty="0" smtClean="0"/>
              <a:t>следующего</a:t>
            </a:r>
          </a:p>
          <a:p>
            <a:pPr algn="ctr"/>
            <a:r>
              <a:rPr lang="ru-RU" sz="2800" b="1" i="1" dirty="0" smtClean="0"/>
              <a:t>за </a:t>
            </a:r>
            <a:r>
              <a:rPr lang="ru-RU" sz="2800" b="1" i="1" dirty="0"/>
              <a:t>днем ее поступления</a:t>
            </a:r>
            <a:endParaRPr lang="ru-RU" sz="2000" b="1" i="1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956050" y="1187087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2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cs typeface="Calibri"/>
              </a:rPr>
              <a:t>М</a:t>
            </a:r>
            <a:r>
              <a:rPr sz="3200" b="1" spc="5" dirty="0">
                <a:cs typeface="Calibri"/>
              </a:rPr>
              <a:t>и</a:t>
            </a:r>
            <a:r>
              <a:rPr sz="3200" b="1" spc="-15" dirty="0">
                <a:cs typeface="Calibri"/>
              </a:rPr>
              <a:t>к</a:t>
            </a:r>
            <a:r>
              <a:rPr sz="3200" b="1" spc="5" dirty="0">
                <a:cs typeface="Calibri"/>
              </a:rPr>
              <a:t>р</a:t>
            </a:r>
            <a:r>
              <a:rPr sz="3200" b="1" dirty="0">
                <a:cs typeface="Calibri"/>
              </a:rPr>
              <a:t>о</a:t>
            </a:r>
            <a:r>
              <a:rPr sz="3200" b="1" spc="15" dirty="0">
                <a:cs typeface="Calibri"/>
              </a:rPr>
              <a:t>ф</a:t>
            </a:r>
            <a:r>
              <a:rPr sz="3200" b="1" spc="5" dirty="0">
                <a:cs typeface="Calibri"/>
              </a:rPr>
              <a:t>ин</a:t>
            </a:r>
            <a:r>
              <a:rPr sz="3200" b="1" spc="-10" dirty="0">
                <a:cs typeface="Calibri"/>
              </a:rPr>
              <a:t>а</a:t>
            </a:r>
            <a:r>
              <a:rPr sz="3200" b="1" spc="5" dirty="0">
                <a:cs typeface="Calibri"/>
              </a:rPr>
              <a:t>н</a:t>
            </a:r>
            <a:r>
              <a:rPr sz="3200" b="1" spc="-5" dirty="0">
                <a:cs typeface="Calibri"/>
              </a:rPr>
              <a:t>с</a:t>
            </a:r>
            <a:r>
              <a:rPr sz="3200" b="1" spc="5" dirty="0">
                <a:cs typeface="Calibri"/>
              </a:rPr>
              <a:t>о</a:t>
            </a:r>
            <a:r>
              <a:rPr sz="3200" b="1" spc="-15" dirty="0">
                <a:cs typeface="Calibri"/>
              </a:rPr>
              <a:t>в</a:t>
            </a:r>
            <a:r>
              <a:rPr sz="3200" b="1" dirty="0">
                <a:cs typeface="Calibri"/>
              </a:rPr>
              <a:t>ый</a:t>
            </a:r>
            <a:r>
              <a:rPr sz="3200" b="1" spc="-114" dirty="0">
                <a:cs typeface="Calibri"/>
              </a:rPr>
              <a:t> </a:t>
            </a:r>
            <a:r>
              <a:rPr sz="3200" b="1" spc="-35" dirty="0" err="1">
                <a:cs typeface="Calibri"/>
              </a:rPr>
              <a:t>п</a:t>
            </a:r>
            <a:r>
              <a:rPr sz="3200" b="1" spc="-20" dirty="0" err="1">
                <a:cs typeface="Calibri"/>
              </a:rPr>
              <a:t>р</a:t>
            </a:r>
            <a:r>
              <a:rPr sz="3200" b="1" spc="-95" dirty="0" err="1">
                <a:cs typeface="Calibri"/>
              </a:rPr>
              <a:t>о</a:t>
            </a:r>
            <a:r>
              <a:rPr sz="3200" b="1" spc="-55" dirty="0" err="1">
                <a:cs typeface="Calibri"/>
              </a:rPr>
              <a:t>д</a:t>
            </a:r>
            <a:r>
              <a:rPr sz="3200" b="1" spc="-35" dirty="0" err="1">
                <a:cs typeface="Calibri"/>
              </a:rPr>
              <a:t>у</a:t>
            </a:r>
            <a:r>
              <a:rPr sz="3200" b="1" spc="-40" dirty="0" err="1">
                <a:cs typeface="Calibri"/>
              </a:rPr>
              <a:t>к</a:t>
            </a:r>
            <a:r>
              <a:rPr sz="3200" b="1" dirty="0" err="1">
                <a:cs typeface="Calibri"/>
              </a:rPr>
              <a:t>т</a:t>
            </a:r>
            <a:r>
              <a:rPr sz="3200" b="1" spc="-15" dirty="0">
                <a:cs typeface="Calibri"/>
              </a:rPr>
              <a:t> </a:t>
            </a:r>
            <a:r>
              <a:rPr sz="3200" b="1" spc="-25" dirty="0">
                <a:cs typeface="Calibri"/>
              </a:rPr>
              <a:t>«</a:t>
            </a:r>
            <a:r>
              <a:rPr lang="ru-RU" sz="3200" b="1" dirty="0">
                <a:effectLst/>
                <a:ea typeface="Times New Roman" panose="02020603050405020304" pitchFamily="18" charset="0"/>
              </a:rPr>
              <a:t>Экспресс 2023</a:t>
            </a:r>
            <a:r>
              <a:rPr sz="3200" b="1" dirty="0">
                <a:cs typeface="Calibri"/>
              </a:rPr>
              <a:t>»</a:t>
            </a:r>
            <a:endParaRPr sz="32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54462"/>
              </p:ext>
            </p:extLst>
          </p:nvPr>
        </p:nvGraphicFramePr>
        <p:xfrm>
          <a:off x="3341987" y="3032530"/>
          <a:ext cx="13260996" cy="605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8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всех</a:t>
                      </a:r>
                      <a:r>
                        <a:rPr sz="24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субъектов</a:t>
                      </a:r>
                      <a:r>
                        <a:rPr sz="24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МСП</a:t>
                      </a:r>
                      <a:r>
                        <a:rPr sz="24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Татарстан,</a:t>
                      </a:r>
                      <a:r>
                        <a:rPr sz="2400" spc="1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соответствующих </a:t>
                      </a:r>
                      <a:r>
                        <a:rPr sz="2400" spc="-4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209</a:t>
                      </a:r>
                      <a:r>
                        <a:rPr sz="24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-ФЗ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300 тыс.  рублей до 1 млн рублей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24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От 1/2 ключевой ставки Банка России, установленной на момент заключения договора микрозайма, до 5,5 %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276355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  <p:extLst>
      <p:ext uri="{BB962C8B-B14F-4D97-AF65-F5344CB8AC3E}">
        <p14:creationId xmlns:p14="http://schemas.microsoft.com/office/powerpoint/2010/main" val="169227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783064" y="2073275"/>
            <a:ext cx="14912104" cy="8541208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pPr algn="ctr"/>
            <a:r>
              <a:rPr lang="ru-RU" sz="2800" b="1" dirty="0"/>
              <a:t> </a:t>
            </a:r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84650" y="1140987"/>
            <a:ext cx="9518504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0</a:t>
            </a:r>
            <a:r>
              <a:rPr lang="ru-RU" sz="8016" b="1" spc="30" baseline="-4672" dirty="0">
                <a:solidFill>
                  <a:srgbClr val="E84E20"/>
                </a:solidFill>
                <a:latin typeface="Calibri"/>
                <a:cs typeface="Calibri"/>
              </a:rPr>
              <a:t>3</a:t>
            </a:r>
            <a:r>
              <a:rPr sz="8016" b="1" spc="-486" baseline="-4672" dirty="0">
                <a:solidFill>
                  <a:srgbClr val="E84E2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cs typeface="Calibri"/>
              </a:rPr>
              <a:t>М</a:t>
            </a:r>
            <a:r>
              <a:rPr sz="3200" b="1" spc="5" dirty="0">
                <a:cs typeface="Calibri"/>
              </a:rPr>
              <a:t>и</a:t>
            </a:r>
            <a:r>
              <a:rPr sz="3200" b="1" spc="-15" dirty="0">
                <a:cs typeface="Calibri"/>
              </a:rPr>
              <a:t>к</a:t>
            </a:r>
            <a:r>
              <a:rPr sz="3200" b="1" spc="5" dirty="0">
                <a:cs typeface="Calibri"/>
              </a:rPr>
              <a:t>р</a:t>
            </a:r>
            <a:r>
              <a:rPr sz="3200" b="1" dirty="0">
                <a:cs typeface="Calibri"/>
              </a:rPr>
              <a:t>о</a:t>
            </a:r>
            <a:r>
              <a:rPr sz="3200" b="1" spc="15" dirty="0">
                <a:cs typeface="Calibri"/>
              </a:rPr>
              <a:t>ф</a:t>
            </a:r>
            <a:r>
              <a:rPr sz="3200" b="1" spc="5" dirty="0">
                <a:cs typeface="Calibri"/>
              </a:rPr>
              <a:t>ин</a:t>
            </a:r>
            <a:r>
              <a:rPr sz="3200" b="1" spc="-10" dirty="0">
                <a:cs typeface="Calibri"/>
              </a:rPr>
              <a:t>а</a:t>
            </a:r>
            <a:r>
              <a:rPr sz="3200" b="1" spc="5" dirty="0">
                <a:cs typeface="Calibri"/>
              </a:rPr>
              <a:t>н</a:t>
            </a:r>
            <a:r>
              <a:rPr sz="3200" b="1" spc="-5" dirty="0">
                <a:cs typeface="Calibri"/>
              </a:rPr>
              <a:t>с</a:t>
            </a:r>
            <a:r>
              <a:rPr sz="3200" b="1" spc="5" dirty="0">
                <a:cs typeface="Calibri"/>
              </a:rPr>
              <a:t>о</a:t>
            </a:r>
            <a:r>
              <a:rPr sz="3200" b="1" spc="-15" dirty="0">
                <a:cs typeface="Calibri"/>
              </a:rPr>
              <a:t>в</a:t>
            </a:r>
            <a:r>
              <a:rPr sz="3200" b="1" dirty="0">
                <a:cs typeface="Calibri"/>
              </a:rPr>
              <a:t>ый</a:t>
            </a:r>
            <a:r>
              <a:rPr sz="3200" b="1" spc="-114" dirty="0">
                <a:cs typeface="Calibri"/>
              </a:rPr>
              <a:t> </a:t>
            </a:r>
            <a:r>
              <a:rPr sz="3200" b="1" spc="-35" dirty="0" err="1">
                <a:cs typeface="Calibri"/>
              </a:rPr>
              <a:t>п</a:t>
            </a:r>
            <a:r>
              <a:rPr sz="3200" b="1" spc="-20" dirty="0" err="1">
                <a:cs typeface="Calibri"/>
              </a:rPr>
              <a:t>р</a:t>
            </a:r>
            <a:r>
              <a:rPr sz="3200" b="1" spc="-95" dirty="0" err="1">
                <a:cs typeface="Calibri"/>
              </a:rPr>
              <a:t>о</a:t>
            </a:r>
            <a:r>
              <a:rPr sz="3200" b="1" spc="-55" dirty="0" err="1">
                <a:cs typeface="Calibri"/>
              </a:rPr>
              <a:t>д</a:t>
            </a:r>
            <a:r>
              <a:rPr sz="3200" b="1" spc="-35" dirty="0" err="1">
                <a:cs typeface="Calibri"/>
              </a:rPr>
              <a:t>у</a:t>
            </a:r>
            <a:r>
              <a:rPr sz="3200" b="1" spc="-40" dirty="0" err="1">
                <a:cs typeface="Calibri"/>
              </a:rPr>
              <a:t>к</a:t>
            </a:r>
            <a:r>
              <a:rPr sz="3200" b="1" dirty="0" err="1">
                <a:cs typeface="Calibri"/>
              </a:rPr>
              <a:t>т</a:t>
            </a:r>
            <a:r>
              <a:rPr sz="3200" b="1" spc="-15" dirty="0">
                <a:cs typeface="Calibri"/>
              </a:rPr>
              <a:t> </a:t>
            </a:r>
            <a:r>
              <a:rPr sz="3200" b="1" spc="-25" dirty="0">
                <a:cs typeface="Calibri"/>
              </a:rPr>
              <a:t>«</a:t>
            </a:r>
            <a:r>
              <a:rPr lang="ru-RU" sz="3200" b="1" dirty="0">
                <a:effectLst/>
                <a:ea typeface="Times New Roman" panose="02020603050405020304" pitchFamily="18" charset="0"/>
              </a:rPr>
              <a:t>Стартап</a:t>
            </a:r>
            <a:r>
              <a:rPr sz="3200" b="1" dirty="0">
                <a:cs typeface="Calibri"/>
              </a:rPr>
              <a:t>»</a:t>
            </a:r>
            <a:endParaRPr sz="32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0" y="10302875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05947"/>
              </p:ext>
            </p:extLst>
          </p:nvPr>
        </p:nvGraphicFramePr>
        <p:xfrm>
          <a:off x="3608618" y="2769966"/>
          <a:ext cx="13260996" cy="650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410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кого?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22517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43307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spc="-15" dirty="0">
                          <a:latin typeface="+mn-lt"/>
                          <a:cs typeface="Calibri"/>
                        </a:rPr>
                        <a:t>Для субъектов МСП, зарегистрированных и действующих не более 11 месяцев (до даты подачи заявки)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0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25" dirty="0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какие</a:t>
                      </a:r>
                      <a:r>
                        <a:rPr sz="2400" b="1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цели?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затраты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4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ум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ик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5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endParaRPr lang="ru-RU" sz="2400" spc="5" dirty="0">
                        <a:latin typeface="+mn-lt"/>
                        <a:cs typeface="Calibri"/>
                      </a:endParaRPr>
                    </a:p>
                    <a:p>
                      <a:pPr marL="4254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367030" algn="l"/>
                        </a:tabLst>
                      </a:pPr>
                      <a:r>
                        <a:rPr lang="ru-RU" sz="2400" spc="5" dirty="0">
                          <a:latin typeface="+mn-lt"/>
                          <a:cs typeface="Calibri"/>
                        </a:rPr>
                        <a:t>Сумма от 100 тыс.  рублей до 500 тыс. рублей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b="1" spc="-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ми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кр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з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месяцев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+mn-lt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П</a:t>
                      </a:r>
                      <a:r>
                        <a:rPr sz="2400" b="1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ц</a:t>
                      </a:r>
                      <a:r>
                        <a:rPr sz="2400" b="1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15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ая</a:t>
                      </a:r>
                      <a:r>
                        <a:rPr sz="2400" b="1" spc="-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b="1" spc="-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b="1" spc="20" dirty="0">
                          <a:latin typeface="+mn-lt"/>
                          <a:cs typeface="Calibri"/>
                        </a:rPr>
                        <a:t>а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вк</a:t>
                      </a:r>
                      <a:r>
                        <a:rPr sz="2400" b="1" dirty="0">
                          <a:latin typeface="+mn-lt"/>
                          <a:cs typeface="Calibri"/>
                        </a:rPr>
                        <a:t>а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годовых.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2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04595" algn="l"/>
                          <a:tab pos="2448560" algn="l"/>
                          <a:tab pos="4502785" algn="l"/>
                          <a:tab pos="653288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sz="24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sz="24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276355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3535D-037A-DB9F-1DB8-F3EB54C6ABDF}"/>
              </a:ext>
            </a:extLst>
          </p:cNvPr>
          <p:cNvSpPr txBox="1"/>
          <p:nvPr/>
        </p:nvSpPr>
        <p:spPr>
          <a:xfrm>
            <a:off x="3101706" y="9367310"/>
            <a:ext cx="14274820" cy="99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/>
              <a:t> </a:t>
            </a:r>
            <a:r>
              <a:rPr lang="ru-RU" sz="2800" b="1" i="1" dirty="0"/>
              <a:t>Рассмотрение заявки осуществляется не более 1 рабочего дня, </a:t>
            </a:r>
            <a:r>
              <a:rPr lang="ru-RU" sz="2800" b="1" i="1" dirty="0" smtClean="0"/>
              <a:t>следующего</a:t>
            </a:r>
          </a:p>
          <a:p>
            <a:pPr algn="ctr"/>
            <a:r>
              <a:rPr lang="ru-RU" sz="2800" b="1" i="1" dirty="0" smtClean="0"/>
              <a:t>за </a:t>
            </a:r>
            <a:r>
              <a:rPr lang="ru-RU" sz="2800" b="1" i="1" dirty="0"/>
              <a:t>днем ее поступления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79369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8142" y="312214"/>
            <a:ext cx="147021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4800" spc="-10" dirty="0">
                <a:solidFill>
                  <a:schemeClr val="bg1"/>
                </a:solidFill>
              </a:rPr>
              <a:t>МЕРЫ</a:t>
            </a:r>
            <a:r>
              <a:rPr sz="4800" spc="-50" dirty="0">
                <a:solidFill>
                  <a:schemeClr val="bg1"/>
                </a:solidFill>
              </a:rPr>
              <a:t> ПОДДЕРЖКИ</a:t>
            </a:r>
            <a:r>
              <a:rPr sz="4800" spc="-215" dirty="0">
                <a:solidFill>
                  <a:schemeClr val="bg1"/>
                </a:solidFill>
              </a:rPr>
              <a:t> </a:t>
            </a:r>
            <a:r>
              <a:rPr sz="4800" spc="-15" dirty="0">
                <a:solidFill>
                  <a:schemeClr val="bg1"/>
                </a:solidFill>
              </a:rPr>
              <a:t>ДЛЯ</a:t>
            </a:r>
            <a:r>
              <a:rPr sz="4800" spc="-145" dirty="0">
                <a:solidFill>
                  <a:schemeClr val="bg1"/>
                </a:solidFill>
              </a:rPr>
              <a:t> </a:t>
            </a:r>
            <a:r>
              <a:rPr sz="4800" spc="-25" dirty="0">
                <a:solidFill>
                  <a:schemeClr val="bg1"/>
                </a:solidFill>
              </a:rPr>
              <a:t>СМСП</a:t>
            </a:r>
            <a:r>
              <a:rPr sz="4800" spc="-85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И</a:t>
            </a:r>
            <a:r>
              <a:rPr sz="4800" spc="-50" dirty="0">
                <a:solidFill>
                  <a:schemeClr val="bg1"/>
                </a:solidFill>
              </a:rPr>
              <a:t> САМОЗАНЯТЫХ</a:t>
            </a:r>
            <a:r>
              <a:rPr lang="ru-RU" sz="4800" spc="-50" dirty="0">
                <a:solidFill>
                  <a:schemeClr val="bg1"/>
                </a:solidFill>
              </a:rPr>
              <a:t> 2023г.</a:t>
            </a:r>
            <a:endParaRPr sz="4800" spc="-5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6487" y="2771034"/>
            <a:ext cx="15482329" cy="7685578"/>
          </a:xfrm>
          <a:custGeom>
            <a:avLst/>
            <a:gdLst/>
            <a:ahLst/>
            <a:cxnLst/>
            <a:rect l="l" t="t" r="r" b="b"/>
            <a:pathLst>
              <a:path w="13252450" h="8433435">
                <a:moveTo>
                  <a:pt x="13251520" y="231"/>
                </a:moveTo>
                <a:lnTo>
                  <a:pt x="1194699" y="231"/>
                </a:lnTo>
                <a:lnTo>
                  <a:pt x="-86" y="1391735"/>
                </a:lnTo>
                <a:lnTo>
                  <a:pt x="-86" y="8433402"/>
                </a:lnTo>
                <a:lnTo>
                  <a:pt x="12056734" y="8433402"/>
                </a:lnTo>
                <a:lnTo>
                  <a:pt x="13251520" y="7041949"/>
                </a:lnTo>
                <a:lnTo>
                  <a:pt x="13251520" y="231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575050" y="1786972"/>
            <a:ext cx="12957446" cy="841066"/>
            <a:chOff x="3450131" y="1245697"/>
            <a:chExt cx="12957446" cy="841066"/>
          </a:xfrm>
        </p:grpSpPr>
        <p:sp>
          <p:nvSpPr>
            <p:cNvPr id="6" name="object 6"/>
            <p:cNvSpPr txBox="1"/>
            <p:nvPr/>
          </p:nvSpPr>
          <p:spPr>
            <a:xfrm>
              <a:off x="3450131" y="1245697"/>
              <a:ext cx="714208" cy="841066"/>
            </a:xfrm>
            <a:prstGeom prst="rect">
              <a:avLst/>
            </a:prstGeom>
          </p:spPr>
          <p:txBody>
            <a:bodyPr vert="horz" wrap="square" lIns="0" tIns="13320" rIns="0" bIns="0" rtlCol="0">
              <a:spAutoFit/>
            </a:bodyPr>
            <a:lstStyle/>
            <a:p>
              <a:pPr marL="12686">
                <a:spcBef>
                  <a:spcPts val="105"/>
                </a:spcBef>
              </a:pPr>
              <a:r>
                <a:rPr sz="5344" b="1" spc="-5" dirty="0">
                  <a:solidFill>
                    <a:srgbClr val="E84E21"/>
                  </a:solidFill>
                  <a:latin typeface="Calibri"/>
                  <a:cs typeface="Calibri"/>
                </a:rPr>
                <a:t>0</a:t>
              </a:r>
              <a:r>
                <a:rPr lang="ru-RU" sz="5344" b="1" spc="-5" dirty="0">
                  <a:solidFill>
                    <a:srgbClr val="E84E21"/>
                  </a:solidFill>
                  <a:latin typeface="Calibri"/>
                  <a:cs typeface="Calibri"/>
                </a:rPr>
                <a:t>4</a:t>
              </a:r>
              <a:endParaRPr sz="5344" dirty="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440731" y="1402267"/>
              <a:ext cx="11966846" cy="505252"/>
            </a:xfrm>
            <a:prstGeom prst="rect">
              <a:avLst/>
            </a:prstGeom>
          </p:spPr>
          <p:txBody>
            <a:bodyPr vert="horz" wrap="square" lIns="0" tIns="12686" rIns="0" bIns="0" rtlCol="0">
              <a:spAutoFit/>
            </a:bodyPr>
            <a:lstStyle/>
            <a:p>
              <a:pPr marL="12686">
                <a:spcBef>
                  <a:spcPts val="100"/>
                </a:spcBef>
              </a:pPr>
              <a:r>
                <a:rPr sz="3200" b="1" spc="-5" dirty="0">
                  <a:latin typeface="Calibri"/>
                  <a:cs typeface="Calibri"/>
                </a:rPr>
                <a:t>Микрофинансовый</a:t>
              </a:r>
              <a:r>
                <a:rPr sz="3200" b="1" spc="-80" dirty="0">
                  <a:latin typeface="Calibri"/>
                  <a:cs typeface="Calibri"/>
                </a:rPr>
                <a:t> </a:t>
              </a:r>
              <a:r>
                <a:rPr sz="3200" b="1" spc="-40" dirty="0">
                  <a:latin typeface="Calibri"/>
                  <a:cs typeface="Calibri"/>
                </a:rPr>
                <a:t>продукт</a:t>
              </a:r>
              <a:r>
                <a:rPr sz="3200" b="1" spc="30" dirty="0">
                  <a:latin typeface="Calibri"/>
                  <a:cs typeface="Calibri"/>
                </a:rPr>
                <a:t> </a:t>
              </a:r>
              <a:r>
                <a:rPr sz="3200" b="1" spc="-5" dirty="0">
                  <a:latin typeface="Calibri"/>
                  <a:cs typeface="Calibri"/>
                </a:rPr>
                <a:t>«</a:t>
              </a:r>
              <a:r>
                <a:rPr sz="3200" b="1" spc="-5" dirty="0" err="1">
                  <a:latin typeface="Calibri"/>
                  <a:cs typeface="Calibri"/>
                </a:rPr>
                <a:t>Самозанятые</a:t>
              </a:r>
              <a:r>
                <a:rPr sz="3200" b="1" spc="15" dirty="0">
                  <a:latin typeface="Calibri"/>
                  <a:cs typeface="Calibri"/>
                </a:rPr>
                <a:t> </a:t>
              </a:r>
              <a:r>
                <a:rPr sz="3200" b="1" spc="5" dirty="0">
                  <a:latin typeface="Calibri"/>
                  <a:cs typeface="Calibri"/>
                </a:rPr>
                <a:t>202</a:t>
              </a:r>
              <a:r>
                <a:rPr lang="ru-RU" sz="3200" b="1" spc="5" dirty="0">
                  <a:latin typeface="Calibri"/>
                  <a:cs typeface="Calibri"/>
                </a:rPr>
                <a:t>3</a:t>
              </a:r>
              <a:r>
                <a:rPr sz="3200" b="1" spc="5" dirty="0">
                  <a:latin typeface="Calibri"/>
                  <a:cs typeface="Calibri"/>
                </a:rPr>
                <a:t>»</a:t>
              </a:r>
              <a:endParaRPr sz="3200" dirty="0">
                <a:latin typeface="Calibri"/>
                <a:cs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47550"/>
              </p:ext>
            </p:extLst>
          </p:nvPr>
        </p:nvGraphicFramePr>
        <p:xfrm>
          <a:off x="2938052" y="3529244"/>
          <a:ext cx="13852844" cy="62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самозанятых граждан, зарегистрированных и осуществляющих свою деятельность на территории РТ и не являющихся ИП, при этом с даты  последней постановки на учет в качестве налогоплательщика налога на профессиональный доход должно пройти не менее одного месяца; на любые обоснованные заемщиками затраты, необходимые для осуществления деятельности заемщика, доходы от которой облагаются налогом на профессиональный доход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 marR="3683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000" spc="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0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000" spc="5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облагаются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налогом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профессиональный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313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8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>
                          <a:latin typeface="+mn-lt"/>
                          <a:cs typeface="Calibri"/>
                        </a:rPr>
                        <a:t>от 50 000 до 500 000 рублей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6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66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>
                          <a:latin typeface="+mn-lt"/>
                          <a:cs typeface="Calibri"/>
                        </a:rPr>
                        <a:t>от 3 до 36 месяцев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152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(годовых)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Процентная ставка (годовых) - от 1/2 ключевой ставки Банка России, установленной на момент заключения договора микрозайма, до 5,5 % годовых </a:t>
                      </a:r>
                    </a:p>
                  </a:txBody>
                  <a:tcPr marL="0" marR="0" marT="1699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2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64970" algn="l"/>
                          <a:tab pos="3375025" algn="l"/>
                          <a:tab pos="606679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55244" marR="4826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917700" algn="l"/>
                          <a:tab pos="3335654" algn="l"/>
                          <a:tab pos="538099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«Ф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	по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	п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>
                          <a:latin typeface="Calibri"/>
                          <a:cs typeface="Calibri"/>
                        </a:rPr>
                        <a:t>Татарстан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»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7">
            <a:extLst>
              <a:ext uri="{FF2B5EF4-FFF2-40B4-BE49-F238E27FC236}">
                <a16:creationId xmlns:a16="http://schemas.microsoft.com/office/drawing/2014/main" id="{44FE66CE-0F10-4525-98E4-F6C3B71625AB}"/>
              </a:ext>
            </a:extLst>
          </p:cNvPr>
          <p:cNvSpPr txBox="1"/>
          <p:nvPr/>
        </p:nvSpPr>
        <p:spPr>
          <a:xfrm>
            <a:off x="285842" y="10755437"/>
            <a:ext cx="1376404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65" dirty="0">
                <a:solidFill>
                  <a:srgbClr val="672D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3" name="object 3"/>
          <p:cNvGrpSpPr/>
          <p:nvPr/>
        </p:nvGrpSpPr>
        <p:grpSpPr>
          <a:xfrm>
            <a:off x="1933512" y="2736755"/>
            <a:ext cx="18160925" cy="8475437"/>
            <a:chOff x="1383664" y="902175"/>
            <a:chExt cx="18720435" cy="10408920"/>
          </a:xfrm>
        </p:grpSpPr>
        <p:sp>
          <p:nvSpPr>
            <p:cNvPr id="4" name="object 4"/>
            <p:cNvSpPr/>
            <p:nvPr/>
          </p:nvSpPr>
          <p:spPr>
            <a:xfrm>
              <a:off x="17068419" y="8275160"/>
              <a:ext cx="3035300" cy="3035935"/>
            </a:xfrm>
            <a:custGeom>
              <a:avLst/>
              <a:gdLst/>
              <a:ahLst/>
              <a:cxnLst/>
              <a:rect l="l" t="t" r="r" b="b"/>
              <a:pathLst>
                <a:path w="3035300" h="3035934">
                  <a:moveTo>
                    <a:pt x="3034664" y="76"/>
                  </a:moveTo>
                  <a:lnTo>
                    <a:pt x="-431" y="3035529"/>
                  </a:lnTo>
                  <a:lnTo>
                    <a:pt x="3034664" y="3035529"/>
                  </a:lnTo>
                  <a:lnTo>
                    <a:pt x="3034664" y="76"/>
                  </a:lnTo>
                  <a:close/>
                </a:path>
              </a:pathLst>
            </a:custGeom>
            <a:solidFill>
              <a:srgbClr val="E84E21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1383664" y="902175"/>
              <a:ext cx="15970885" cy="9859645"/>
            </a:xfrm>
            <a:custGeom>
              <a:avLst/>
              <a:gdLst/>
              <a:ahLst/>
              <a:cxnLst/>
              <a:rect l="l" t="t" r="r" b="b"/>
              <a:pathLst>
                <a:path w="15970885" h="9859645">
                  <a:moveTo>
                    <a:pt x="15970192" y="263"/>
                  </a:moveTo>
                  <a:lnTo>
                    <a:pt x="1439854" y="263"/>
                  </a:lnTo>
                  <a:lnTo>
                    <a:pt x="-34" y="1627092"/>
                  </a:lnTo>
                  <a:lnTo>
                    <a:pt x="-34" y="9859443"/>
                  </a:lnTo>
                  <a:lnTo>
                    <a:pt x="14530556" y="9859443"/>
                  </a:lnTo>
                  <a:lnTo>
                    <a:pt x="15970192" y="8232703"/>
                  </a:lnTo>
                  <a:lnTo>
                    <a:pt x="15970192" y="263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  <a:p>
              <a:endParaRPr lang="ru-RU" sz="1798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842" y="10755437"/>
            <a:ext cx="1376404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65" dirty="0">
                <a:solidFill>
                  <a:srgbClr val="672D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2650" y="1612498"/>
            <a:ext cx="12148793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38058">
              <a:spcBef>
                <a:spcPts val="100"/>
              </a:spcBef>
            </a:pPr>
            <a:r>
              <a:rPr sz="8016" b="1" spc="-7" baseline="-14537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spc="-7" baseline="-14537" dirty="0">
                <a:solidFill>
                  <a:srgbClr val="E84E21"/>
                </a:solidFill>
                <a:latin typeface="Calibri"/>
                <a:cs typeface="Calibri"/>
              </a:rPr>
              <a:t>5</a:t>
            </a:r>
            <a:r>
              <a:rPr sz="8016" b="1" spc="75" baseline="-14537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«Импортозамещение»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29909"/>
              </p:ext>
            </p:extLst>
          </p:nvPr>
        </p:nvGraphicFramePr>
        <p:xfrm>
          <a:off x="2783296" y="3587531"/>
          <a:ext cx="13793982" cy="62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54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 err="1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Получатели – субъекты МСП, разместившие информацию в разделе «Каталог предложений. Предложения по замещению» на ЭТП «Республиканский маркетинговый центр Татарстана» (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http://rmcrt.ru/goods.html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 </a:t>
                      </a:r>
                    </a:p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основным видом деятельности субъекта МСП на 24.02.2022 является деятельность, входящая в разделы А «Сельское, лесное хозяйство, охота, рыболовство и рыбоводство», С «Обрабатывающие производства» общероссийского классификатора видов экономической деятельности ОК 029-2014 (КДЕС Ред. 2)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0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26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388">
                <a:tc>
                  <a:txBody>
                    <a:bodyPr/>
                    <a:lstStyle/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5 % годовых</a:t>
                      </a:r>
                      <a:endParaRPr lang="ru-RU"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25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26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5880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«Фонд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поддержки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0A4818EA-C1F4-B9F4-C698-125A84629820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0831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203451" y="2591643"/>
            <a:ext cx="15240000" cy="7649268"/>
          </a:xfrm>
          <a:custGeom>
            <a:avLst/>
            <a:gdLst/>
            <a:ahLst/>
            <a:cxnLst/>
            <a:rect l="l" t="t" r="r" b="b"/>
            <a:pathLst>
              <a:path w="12840969" h="8903335">
                <a:moveTo>
                  <a:pt x="12840421" y="247"/>
                </a:moveTo>
                <a:lnTo>
                  <a:pt x="1157478" y="247"/>
                </a:lnTo>
                <a:lnTo>
                  <a:pt x="-97" y="1469218"/>
                </a:lnTo>
                <a:lnTo>
                  <a:pt x="-97" y="8902925"/>
                </a:lnTo>
                <a:lnTo>
                  <a:pt x="11682845" y="8902925"/>
                </a:lnTo>
                <a:lnTo>
                  <a:pt x="12840421" y="7434004"/>
                </a:lnTo>
                <a:lnTo>
                  <a:pt x="12840421" y="24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3523" y="1607236"/>
            <a:ext cx="12499856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spc="-7" baseline="-4153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spc="-7" baseline="-4153" dirty="0">
                <a:solidFill>
                  <a:srgbClr val="E84E21"/>
                </a:solidFill>
                <a:latin typeface="Calibri"/>
                <a:cs typeface="Calibri"/>
              </a:rPr>
              <a:t>6</a:t>
            </a:r>
            <a:r>
              <a:rPr sz="8016" b="1" spc="-247" baseline="-4153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«Промпарки»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397" y="10597447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09684"/>
              </p:ext>
            </p:extLst>
          </p:nvPr>
        </p:nvGraphicFramePr>
        <p:xfrm>
          <a:off x="3043806" y="3553441"/>
          <a:ext cx="13568602" cy="5964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4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445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Целевое</a:t>
                      </a:r>
                    </a:p>
                    <a:p>
                      <a:pPr marL="43180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169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41"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1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36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just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33655" algn="just">
                        <a:lnSpc>
                          <a:spcPts val="31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	под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	пр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има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F2EEA2BA-CBFB-4510-4684-0AAE15C2A6A2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9975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3012"/>
            <a:ext cx="3032530" cy="3035067"/>
          </a:xfrm>
          <a:custGeom>
            <a:avLst/>
            <a:gdLst/>
            <a:ahLst/>
            <a:cxnLst/>
            <a:rect l="l" t="t" r="r" b="b"/>
            <a:pathLst>
              <a:path w="3035935" h="3038475">
                <a:moveTo>
                  <a:pt x="3035477" y="285"/>
                </a:moveTo>
                <a:lnTo>
                  <a:pt x="0" y="285"/>
                </a:lnTo>
                <a:lnTo>
                  <a:pt x="0" y="3038557"/>
                </a:lnTo>
                <a:lnTo>
                  <a:pt x="3035477" y="285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60548" y="8265878"/>
            <a:ext cx="3031895" cy="3032530"/>
          </a:xfrm>
          <a:custGeom>
            <a:avLst/>
            <a:gdLst/>
            <a:ahLst/>
            <a:cxnLst/>
            <a:rect l="l" t="t" r="r" b="b"/>
            <a:pathLst>
              <a:path w="3035300" h="3035934">
                <a:moveTo>
                  <a:pt x="3034664" y="76"/>
                </a:moveTo>
                <a:lnTo>
                  <a:pt x="-431" y="3035529"/>
                </a:lnTo>
                <a:lnTo>
                  <a:pt x="3034664" y="3035529"/>
                </a:lnTo>
                <a:lnTo>
                  <a:pt x="3034664" y="76"/>
                </a:lnTo>
                <a:close/>
              </a:path>
            </a:pathLst>
          </a:custGeom>
          <a:solidFill>
            <a:srgbClr val="E84E21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696364" y="3575390"/>
            <a:ext cx="15356685" cy="6498885"/>
          </a:xfrm>
          <a:custGeom>
            <a:avLst/>
            <a:gdLst/>
            <a:ahLst/>
            <a:cxnLst/>
            <a:rect l="l" t="t" r="r" b="b"/>
            <a:pathLst>
              <a:path w="12880975" h="7656830">
                <a:moveTo>
                  <a:pt x="12880045" y="217"/>
                </a:moveTo>
                <a:lnTo>
                  <a:pt x="1161162" y="217"/>
                </a:lnTo>
                <a:lnTo>
                  <a:pt x="-96" y="1263454"/>
                </a:lnTo>
                <a:lnTo>
                  <a:pt x="-96" y="7656333"/>
                </a:lnTo>
                <a:lnTo>
                  <a:pt x="11718913" y="7656333"/>
                </a:lnTo>
                <a:lnTo>
                  <a:pt x="12880045" y="6392982"/>
                </a:lnTo>
                <a:lnTo>
                  <a:pt x="12880045" y="21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4184650" y="2471519"/>
            <a:ext cx="13309648" cy="83521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>
              <a:spcBef>
                <a:spcPts val="100"/>
              </a:spcBef>
            </a:pPr>
            <a:r>
              <a:rPr sz="8016" b="1" baseline="-4153" dirty="0">
                <a:solidFill>
                  <a:srgbClr val="E84E21"/>
                </a:solidFill>
                <a:latin typeface="Calibri"/>
                <a:cs typeface="Calibri"/>
              </a:rPr>
              <a:t>0</a:t>
            </a:r>
            <a:r>
              <a:rPr lang="ru-RU" sz="8016" b="1" baseline="-4153" dirty="0">
                <a:solidFill>
                  <a:srgbClr val="E84E21"/>
                </a:solidFill>
                <a:latin typeface="Calibri"/>
                <a:cs typeface="Calibri"/>
              </a:rPr>
              <a:t>7</a:t>
            </a:r>
            <a:r>
              <a:rPr sz="8016" b="1" spc="-434" baseline="-4153" dirty="0">
                <a:solidFill>
                  <a:srgbClr val="E84E2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Микрофинансовый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продукт</a:t>
            </a:r>
            <a:r>
              <a:rPr sz="3200" b="1" spc="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«Социальное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предпринимательство»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397" y="10754348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428" y="4264537"/>
            <a:ext cx="88166" cy="322218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/>
          <a:p>
            <a:pPr marL="12686">
              <a:spcBef>
                <a:spcPts val="95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73651"/>
              </p:ext>
            </p:extLst>
          </p:nvPr>
        </p:nvGraphicFramePr>
        <p:xfrm>
          <a:off x="3578927" y="4332858"/>
          <a:ext cx="13591558" cy="4983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b="1" spc="-5" dirty="0" err="1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социальных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55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2055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9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96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747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ставка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 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3429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	по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	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B9468C7E-D43C-3BFF-9BD8-1C4E6F7957B6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5321992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2023г.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2813050" y="1920875"/>
            <a:ext cx="14875770" cy="8762434"/>
          </a:xfrm>
          <a:custGeom>
            <a:avLst/>
            <a:gdLst/>
            <a:ahLst/>
            <a:cxnLst/>
            <a:rect l="l" t="t" r="r" b="b"/>
            <a:pathLst>
              <a:path w="13377544" h="9915525">
                <a:moveTo>
                  <a:pt x="13376869" y="261"/>
                </a:moveTo>
                <a:lnTo>
                  <a:pt x="1205878" y="261"/>
                </a:lnTo>
                <a:lnTo>
                  <a:pt x="-83" y="1636361"/>
                </a:lnTo>
                <a:lnTo>
                  <a:pt x="-83" y="9915079"/>
                </a:lnTo>
                <a:lnTo>
                  <a:pt x="12170907" y="9915079"/>
                </a:lnTo>
                <a:lnTo>
                  <a:pt x="13376869" y="8279182"/>
                </a:lnTo>
                <a:lnTo>
                  <a:pt x="13376869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952" y="1035284"/>
            <a:ext cx="13312431" cy="913353"/>
          </a:xfrm>
          <a:prstGeom prst="rect">
            <a:avLst/>
          </a:prstGeom>
        </p:spPr>
        <p:txBody>
          <a:bodyPr vert="horz" wrap="square" lIns="0" tIns="90069" rIns="0" bIns="0" rtlCol="0">
            <a:spAutoFit/>
          </a:bodyPr>
          <a:lstStyle/>
          <a:p>
            <a:pPr algn="ctr">
              <a:spcBef>
                <a:spcPts val="669"/>
              </a:spcBef>
            </a:pPr>
            <a:r>
              <a:rPr sz="8016" spc="30" baseline="-3115" dirty="0">
                <a:solidFill>
                  <a:srgbClr val="E84E20"/>
                </a:solidFill>
              </a:rPr>
              <a:t>0</a:t>
            </a:r>
            <a:r>
              <a:rPr lang="ru-RU" sz="8016" spc="30" baseline="-3115" dirty="0">
                <a:solidFill>
                  <a:srgbClr val="E84E20"/>
                </a:solidFill>
              </a:rPr>
              <a:t>8</a:t>
            </a:r>
            <a:r>
              <a:rPr sz="8016" spc="-554" baseline="-3115" dirty="0">
                <a:solidFill>
                  <a:srgbClr val="E84E20"/>
                </a:solidFill>
              </a:rPr>
              <a:t> </a:t>
            </a:r>
            <a:r>
              <a:rPr sz="3200" spc="10" dirty="0">
                <a:solidFill>
                  <a:srgbClr val="000000"/>
                </a:solidFill>
              </a:rPr>
              <a:t>М</a:t>
            </a:r>
            <a:r>
              <a:rPr sz="3200" spc="5" dirty="0">
                <a:solidFill>
                  <a:srgbClr val="000000"/>
                </a:solidFill>
              </a:rPr>
              <a:t>и</a:t>
            </a:r>
            <a:r>
              <a:rPr sz="3200" spc="-15" dirty="0">
                <a:solidFill>
                  <a:srgbClr val="000000"/>
                </a:solidFill>
              </a:rPr>
              <a:t>к</a:t>
            </a:r>
            <a:r>
              <a:rPr sz="3200" spc="5" dirty="0">
                <a:solidFill>
                  <a:srgbClr val="000000"/>
                </a:solidFill>
              </a:rPr>
              <a:t>ро</a:t>
            </a:r>
            <a:r>
              <a:rPr sz="3200" spc="10" dirty="0">
                <a:solidFill>
                  <a:srgbClr val="000000"/>
                </a:solidFill>
              </a:rPr>
              <a:t>ф</a:t>
            </a:r>
            <a:r>
              <a:rPr sz="3200" spc="5" dirty="0">
                <a:solidFill>
                  <a:srgbClr val="000000"/>
                </a:solidFill>
              </a:rPr>
              <a:t>и</a:t>
            </a:r>
            <a:r>
              <a:rPr sz="3200" spc="35" dirty="0">
                <a:solidFill>
                  <a:srgbClr val="000000"/>
                </a:solidFill>
              </a:rPr>
              <a:t>н</a:t>
            </a:r>
            <a:r>
              <a:rPr sz="3200" spc="-10" dirty="0">
                <a:solidFill>
                  <a:srgbClr val="000000"/>
                </a:solidFill>
              </a:rPr>
              <a:t>а</a:t>
            </a:r>
            <a:r>
              <a:rPr sz="3200" spc="35" dirty="0">
                <a:solidFill>
                  <a:srgbClr val="000000"/>
                </a:solidFill>
              </a:rPr>
              <a:t>н</a:t>
            </a:r>
            <a:r>
              <a:rPr sz="3200" dirty="0">
                <a:solidFill>
                  <a:srgbClr val="000000"/>
                </a:solidFill>
              </a:rPr>
              <a:t>с</a:t>
            </a:r>
            <a:r>
              <a:rPr sz="3200" spc="-20" dirty="0">
                <a:solidFill>
                  <a:srgbClr val="000000"/>
                </a:solidFill>
              </a:rPr>
              <a:t>о</a:t>
            </a:r>
            <a:r>
              <a:rPr sz="3200" spc="-15" dirty="0">
                <a:solidFill>
                  <a:srgbClr val="000000"/>
                </a:solidFill>
              </a:rPr>
              <a:t>в</a:t>
            </a:r>
            <a:r>
              <a:rPr sz="3200" spc="-30" dirty="0">
                <a:solidFill>
                  <a:srgbClr val="000000"/>
                </a:solidFill>
              </a:rPr>
              <a:t>ы</a:t>
            </a:r>
            <a:r>
              <a:rPr sz="3200" dirty="0">
                <a:solidFill>
                  <a:srgbClr val="000000"/>
                </a:solidFill>
              </a:rPr>
              <a:t>й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п</a:t>
            </a:r>
            <a:r>
              <a:rPr sz="3200" spc="5" dirty="0">
                <a:solidFill>
                  <a:srgbClr val="000000"/>
                </a:solidFill>
              </a:rPr>
              <a:t>р</a:t>
            </a:r>
            <a:r>
              <a:rPr sz="3200" dirty="0">
                <a:solidFill>
                  <a:srgbClr val="000000"/>
                </a:solidFill>
              </a:rPr>
              <a:t>од</a:t>
            </a:r>
            <a:r>
              <a:rPr sz="3200" spc="-35" dirty="0">
                <a:solidFill>
                  <a:srgbClr val="000000"/>
                </a:solidFill>
              </a:rPr>
              <a:t>у</a:t>
            </a:r>
            <a:r>
              <a:rPr sz="3200" spc="-15" dirty="0">
                <a:solidFill>
                  <a:srgbClr val="000000"/>
                </a:solidFill>
              </a:rPr>
              <a:t>к</a:t>
            </a:r>
            <a:r>
              <a:rPr sz="3200" dirty="0">
                <a:solidFill>
                  <a:srgbClr val="000000"/>
                </a:solidFill>
              </a:rPr>
              <a:t>т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spc="5" dirty="0">
                <a:solidFill>
                  <a:srgbClr val="000000"/>
                </a:solidFill>
              </a:rPr>
              <a:t>«</a:t>
            </a:r>
            <a:r>
              <a:rPr sz="3200" spc="-10" dirty="0" err="1">
                <a:solidFill>
                  <a:srgbClr val="000000"/>
                </a:solidFill>
              </a:rPr>
              <a:t>Ра</a:t>
            </a:r>
            <a:r>
              <a:rPr sz="3200" spc="5" dirty="0" err="1">
                <a:solidFill>
                  <a:srgbClr val="000000"/>
                </a:solidFill>
              </a:rPr>
              <a:t>з</a:t>
            </a:r>
            <a:r>
              <a:rPr sz="3200" spc="-15" dirty="0" err="1">
                <a:solidFill>
                  <a:srgbClr val="000000"/>
                </a:solidFill>
              </a:rPr>
              <a:t>в</a:t>
            </a:r>
            <a:r>
              <a:rPr sz="3200" spc="-20" dirty="0" err="1">
                <a:solidFill>
                  <a:srgbClr val="000000"/>
                </a:solidFill>
              </a:rPr>
              <a:t>и</a:t>
            </a:r>
            <a:r>
              <a:rPr sz="3200" dirty="0" err="1">
                <a:solidFill>
                  <a:srgbClr val="000000"/>
                </a:solidFill>
              </a:rPr>
              <a:t>т</a:t>
            </a:r>
            <a:r>
              <a:rPr sz="3200" spc="-20" dirty="0" err="1">
                <a:solidFill>
                  <a:srgbClr val="000000"/>
                </a:solidFill>
              </a:rPr>
              <a:t>и</a:t>
            </a:r>
            <a:r>
              <a:rPr sz="3200" dirty="0" err="1">
                <a:solidFill>
                  <a:srgbClr val="000000"/>
                </a:solidFill>
              </a:rPr>
              <a:t>е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5" dirty="0" err="1">
                <a:solidFill>
                  <a:srgbClr val="000000"/>
                </a:solidFill>
              </a:rPr>
              <a:t>э</a:t>
            </a:r>
            <a:r>
              <a:rPr sz="3200" spc="-15" dirty="0" err="1">
                <a:solidFill>
                  <a:srgbClr val="000000"/>
                </a:solidFill>
              </a:rPr>
              <a:t>к</a:t>
            </a:r>
            <a:r>
              <a:rPr sz="3200" spc="-5" dirty="0" err="1">
                <a:solidFill>
                  <a:srgbClr val="000000"/>
                </a:solidFill>
              </a:rPr>
              <a:t>спо</a:t>
            </a:r>
            <a:r>
              <a:rPr sz="3200" dirty="0" err="1">
                <a:solidFill>
                  <a:srgbClr val="000000"/>
                </a:solidFill>
              </a:rPr>
              <a:t>р</a:t>
            </a:r>
            <a:r>
              <a:rPr sz="3200" spc="10" dirty="0" err="1">
                <a:solidFill>
                  <a:srgbClr val="000000"/>
                </a:solidFill>
              </a:rPr>
              <a:t>т</a:t>
            </a:r>
            <a:r>
              <a:rPr sz="3200" spc="-10" dirty="0" err="1">
                <a:solidFill>
                  <a:srgbClr val="000000"/>
                </a:solidFill>
              </a:rPr>
              <a:t>а</a:t>
            </a:r>
            <a:r>
              <a:rPr lang="ru-RU" sz="3200" spc="-10" dirty="0">
                <a:solidFill>
                  <a:srgbClr val="000000"/>
                </a:solidFill>
              </a:rPr>
              <a:t> 2023</a:t>
            </a:r>
            <a:r>
              <a:rPr sz="3200" dirty="0">
                <a:solidFill>
                  <a:srgbClr val="000000"/>
                </a:solidFill>
              </a:rPr>
              <a:t>»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1036460" y="10069950"/>
            <a:ext cx="1370061" cy="2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>
              <a:lnSpc>
                <a:spcPts val="1948"/>
              </a:lnSpc>
            </a:pPr>
            <a:r>
              <a:rPr sz="1948" spc="-70" dirty="0">
                <a:solidFill>
                  <a:srgbClr val="672C17"/>
                </a:solidFill>
                <a:latin typeface="Calibri"/>
                <a:cs typeface="Calibri"/>
              </a:rPr>
              <a:t>ФАСТТРЕК.РФ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28869"/>
              </p:ext>
            </p:extLst>
          </p:nvPr>
        </p:nvGraphicFramePr>
        <p:xfrm>
          <a:off x="3594719" y="2694171"/>
          <a:ext cx="13312431" cy="715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кого?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444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 и 2023 году были заключены экспортные контракты 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89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25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66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</a:p>
                  </a:txBody>
                  <a:tcPr marL="0" marR="0" marT="1966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51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роз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30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оцент</a:t>
                      </a:r>
                      <a:r>
                        <a:rPr sz="2400" b="1" spc="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24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1) при сумме контрактов от 1 000 000 долларов США – 0,1%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2) при сумме контрактов от 500 000 долларов США до 999 000 долларов США – 1%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3) при сумме контрактов от 100 000 долларов США до 499 000 долларов США – 3% годовых;</a:t>
                      </a:r>
                    </a:p>
                    <a:p>
                      <a:pPr marL="4254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419100" algn="l"/>
                        </a:tabLst>
                      </a:pPr>
                      <a:r>
                        <a:rPr lang="ru-RU" sz="2400" dirty="0">
                          <a:latin typeface="+mn-lt"/>
                          <a:cs typeface="Calibri"/>
                        </a:rPr>
                        <a:t>4) при сумме контрактов от 10 000 долларов США до 99 000 долларов США – 5,5% годовых (моногород  – ½ от ключевой ставки Банка России на дату заключения договора микрозайма).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698625" algn="l"/>
                          <a:tab pos="3454400" algn="l"/>
                          <a:tab pos="618871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180" marR="812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ельства</a:t>
                      </a:r>
                      <a:r>
                        <a:rPr sz="24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уб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8A1AD531-BB32-5953-D37C-34A47418F5E6}"/>
              </a:ext>
            </a:extLst>
          </p:cNvPr>
          <p:cNvSpPr txBox="1">
            <a:spLocks/>
          </p:cNvSpPr>
          <p:nvPr/>
        </p:nvSpPr>
        <p:spPr>
          <a:xfrm>
            <a:off x="3808142" y="312214"/>
            <a:ext cx="16073708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kern="0" spc="-10" dirty="0">
                <a:solidFill>
                  <a:schemeClr val="bg1"/>
                </a:solidFill>
              </a:rPr>
              <a:t>МЕРЫ</a:t>
            </a:r>
            <a:r>
              <a:rPr lang="ru-RU" sz="4800" kern="0" spc="-50" dirty="0">
                <a:solidFill>
                  <a:schemeClr val="bg1"/>
                </a:solidFill>
              </a:rPr>
              <a:t> ПОДДЕРЖКИ</a:t>
            </a:r>
            <a:r>
              <a:rPr lang="ru-RU" sz="4800" kern="0" spc="-215" dirty="0">
                <a:solidFill>
                  <a:schemeClr val="bg1"/>
                </a:solidFill>
              </a:rPr>
              <a:t> </a:t>
            </a:r>
            <a:r>
              <a:rPr lang="ru-RU" sz="4800" kern="0" spc="-15" dirty="0">
                <a:solidFill>
                  <a:schemeClr val="bg1"/>
                </a:solidFill>
              </a:rPr>
              <a:t>ДЛЯ</a:t>
            </a:r>
            <a:r>
              <a:rPr lang="ru-RU" sz="4800" kern="0" spc="-145" dirty="0">
                <a:solidFill>
                  <a:schemeClr val="bg1"/>
                </a:solidFill>
              </a:rPr>
              <a:t> </a:t>
            </a:r>
            <a:r>
              <a:rPr lang="ru-RU" sz="4800" kern="0" spc="-25" dirty="0">
                <a:solidFill>
                  <a:schemeClr val="bg1"/>
                </a:solidFill>
              </a:rPr>
              <a:t>СМСП</a:t>
            </a:r>
            <a:r>
              <a:rPr lang="ru-RU" sz="4800" kern="0" spc="-85" dirty="0">
                <a:solidFill>
                  <a:schemeClr val="bg1"/>
                </a:solidFill>
              </a:rPr>
              <a:t> </a:t>
            </a:r>
            <a:r>
              <a:rPr lang="ru-RU" sz="4800" kern="0" spc="-5" dirty="0">
                <a:solidFill>
                  <a:schemeClr val="bg1"/>
                </a:solidFill>
              </a:rPr>
              <a:t>И</a:t>
            </a:r>
            <a:r>
              <a:rPr lang="ru-RU" sz="4800" kern="0" spc="-50" dirty="0">
                <a:solidFill>
                  <a:schemeClr val="bg1"/>
                </a:solidFill>
              </a:rPr>
              <a:t> САМОЗАНЯТЫХ  2023г.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C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3051</Words>
  <Application>Microsoft Office PowerPoint</Application>
  <PresentationFormat>Произвольный</PresentationFormat>
  <Paragraphs>717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Calibri</vt:lpstr>
      <vt:lpstr>Microsoft Sans Serif</vt:lpstr>
      <vt:lpstr>Muller Medium</vt:lpstr>
      <vt:lpstr>Open Sans</vt:lpstr>
      <vt:lpstr>Segoe UI</vt:lpstr>
      <vt:lpstr>Segoe UI Light</vt:lpstr>
      <vt:lpstr>Times New Roman</vt:lpstr>
      <vt:lpstr>Verdana</vt:lpstr>
      <vt:lpstr>Office Theme</vt:lpstr>
      <vt:lpstr>1_Office Theme</vt:lpstr>
      <vt:lpstr>МЕРЫ ПОДДЕРЖКИ БИЗНЕСА, ОКАЗЫВАЕМЫЕ   МИНИСТЕРСТВОМ ЭКОНОМИКИ РТ В 2023 ГОДУ</vt:lpstr>
      <vt:lpstr>Презентация PowerPoint</vt:lpstr>
      <vt:lpstr>Презентация PowerPoint</vt:lpstr>
      <vt:lpstr>Презентация PowerPoint</vt:lpstr>
      <vt:lpstr>МЕРЫ ПОДДЕРЖКИ ДЛЯ СМСП И САМОЗАНЯТЫХ 2023г.</vt:lpstr>
      <vt:lpstr>Презентация PowerPoint</vt:lpstr>
      <vt:lpstr>Презентация PowerPoint</vt:lpstr>
      <vt:lpstr>Презентация PowerPoint</vt:lpstr>
      <vt:lpstr>08 Микрофинансовый продукт «Развитие экспорта 2023»</vt:lpstr>
      <vt:lpstr>МЕРЫ ПОДДЕРЖКИ ДЛЯ СМСП И САМОЗАНЯТЫХ 2023г.</vt:lpstr>
      <vt:lpstr>МЕРЫ ПОДДЕРЖКИ ДЛЯ СМСП И САМОЗАНЯТЫХ 2023г. </vt:lpstr>
      <vt:lpstr>Презентация PowerPoint</vt:lpstr>
      <vt:lpstr>Презентация PowerPoint</vt:lpstr>
      <vt:lpstr>Презентация PowerPoint</vt:lpstr>
      <vt:lpstr>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Эльвира</cp:lastModifiedBy>
  <cp:revision>77</cp:revision>
  <cp:lastPrinted>2023-02-14T11:10:07Z</cp:lastPrinted>
  <dcterms:created xsi:type="dcterms:W3CDTF">2022-11-09T13:06:35Z</dcterms:created>
  <dcterms:modified xsi:type="dcterms:W3CDTF">2023-04-12T06:05:24Z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2022-11-09T00:00:00Z</vt:filetime>
  </property>
</Properties>
</file>