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303" r:id="rId3"/>
    <p:sldId id="304" r:id="rId4"/>
    <p:sldId id="305" r:id="rId5"/>
    <p:sldId id="281" r:id="rId6"/>
    <p:sldId id="282" r:id="rId7"/>
    <p:sldId id="283" r:id="rId8"/>
    <p:sldId id="284" r:id="rId9"/>
    <p:sldId id="307" r:id="rId10"/>
  </p:sldIdLst>
  <p:sldSz cx="20104100" cy="11309350"/>
  <p:notesSz cx="9799638" cy="67421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9261"/>
    <a:srgbClr val="D1A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46405" cy="33852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50099" y="1"/>
            <a:ext cx="4247973" cy="338523"/>
          </a:xfrm>
          <a:prstGeom prst="rect">
            <a:avLst/>
          </a:prstGeom>
        </p:spPr>
        <p:txBody>
          <a:bodyPr vert="horz" lIns="90425" tIns="45213" rIns="90425" bIns="45213" rtlCol="0"/>
          <a:lstStyle>
            <a:lvl1pPr algn="r">
              <a:defRPr sz="1200"/>
            </a:lvl1pPr>
          </a:lstStyle>
          <a:p>
            <a:fld id="{1BCA1EFF-EBC5-4A43-86FF-B08447559502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78138" y="842963"/>
            <a:ext cx="4043362" cy="2274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25" tIns="45213" rIns="90425" bIns="452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79337" y="3245096"/>
            <a:ext cx="7840964" cy="2654648"/>
          </a:xfrm>
          <a:prstGeom prst="rect">
            <a:avLst/>
          </a:prstGeom>
        </p:spPr>
        <p:txBody>
          <a:bodyPr vert="horz" lIns="90425" tIns="45213" rIns="90425" bIns="452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03591"/>
            <a:ext cx="4246405" cy="338522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50099" y="6403591"/>
            <a:ext cx="4247973" cy="338522"/>
          </a:xfrm>
          <a:prstGeom prst="rect">
            <a:avLst/>
          </a:prstGeom>
        </p:spPr>
        <p:txBody>
          <a:bodyPr vert="horz" lIns="90425" tIns="45213" rIns="90425" bIns="45213" rtlCol="0" anchor="b"/>
          <a:lstStyle>
            <a:lvl1pPr algn="r">
              <a:defRPr sz="1200"/>
            </a:lvl1pPr>
          </a:lstStyle>
          <a:p>
            <a:fld id="{3B50EB5B-912E-44DF-8CB6-6F71F2486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589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>
                <a:solidFill>
                  <a:srgbClr val="1D1D1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>
                <a:solidFill>
                  <a:srgbClr val="1D1D1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38835" cy="1130931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" y="5"/>
            <a:ext cx="9354185" cy="11296015"/>
          </a:xfrm>
          <a:custGeom>
            <a:avLst/>
            <a:gdLst/>
            <a:ahLst/>
            <a:cxnLst/>
            <a:rect l="l" t="t" r="r" b="b"/>
            <a:pathLst>
              <a:path w="9354185" h="11296015">
                <a:moveTo>
                  <a:pt x="3037230" y="11295596"/>
                </a:moveTo>
                <a:lnTo>
                  <a:pt x="0" y="8259877"/>
                </a:lnTo>
                <a:lnTo>
                  <a:pt x="0" y="11295596"/>
                </a:lnTo>
                <a:lnTo>
                  <a:pt x="3037230" y="11295596"/>
                </a:lnTo>
                <a:close/>
              </a:path>
              <a:path w="9354185" h="11296015">
                <a:moveTo>
                  <a:pt x="9354058" y="0"/>
                </a:moveTo>
                <a:lnTo>
                  <a:pt x="6318326" y="0"/>
                </a:lnTo>
                <a:lnTo>
                  <a:pt x="9354058" y="3037255"/>
                </a:lnTo>
                <a:lnTo>
                  <a:pt x="9354058" y="0"/>
                </a:lnTo>
                <a:close/>
              </a:path>
            </a:pathLst>
          </a:custGeom>
          <a:solidFill>
            <a:srgbClr val="C692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54311" y="0"/>
            <a:ext cx="10750550" cy="3035935"/>
          </a:xfrm>
          <a:custGeom>
            <a:avLst/>
            <a:gdLst/>
            <a:ahLst/>
            <a:cxnLst/>
            <a:rect l="l" t="t" r="r" b="b"/>
            <a:pathLst>
              <a:path w="10750550" h="3035935">
                <a:moveTo>
                  <a:pt x="10749787" y="285"/>
                </a:moveTo>
                <a:lnTo>
                  <a:pt x="-236" y="285"/>
                </a:lnTo>
                <a:lnTo>
                  <a:pt x="-236" y="3036017"/>
                </a:lnTo>
                <a:lnTo>
                  <a:pt x="10749787" y="3036017"/>
                </a:lnTo>
                <a:lnTo>
                  <a:pt x="10749787" y="285"/>
                </a:lnTo>
                <a:close/>
              </a:path>
            </a:pathLst>
          </a:custGeom>
          <a:solidFill>
            <a:srgbClr val="C79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18534" y="9641453"/>
            <a:ext cx="422837" cy="41523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16197" y="10129474"/>
            <a:ext cx="2027529" cy="2385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>
                <a:solidFill>
                  <a:srgbClr val="1D1D1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735" cy="11308080"/>
          </a:xfrm>
          <a:custGeom>
            <a:avLst/>
            <a:gdLst/>
            <a:ahLst/>
            <a:cxnLst/>
            <a:rect l="l" t="t" r="r" b="b"/>
            <a:pathLst>
              <a:path w="20104735" h="11308080">
                <a:moveTo>
                  <a:pt x="20104099" y="285"/>
                </a:moveTo>
                <a:lnTo>
                  <a:pt x="0" y="285"/>
                </a:lnTo>
                <a:lnTo>
                  <a:pt x="0" y="11307953"/>
                </a:lnTo>
                <a:lnTo>
                  <a:pt x="20104099" y="11307953"/>
                </a:lnTo>
                <a:lnTo>
                  <a:pt x="20104099" y="285"/>
                </a:lnTo>
                <a:close/>
              </a:path>
            </a:pathLst>
          </a:custGeom>
          <a:solidFill>
            <a:srgbClr val="C692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597626" y="2739828"/>
            <a:ext cx="3971290" cy="841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1" i="0">
                <a:solidFill>
                  <a:srgbClr val="1D1D1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406" y="4893795"/>
            <a:ext cx="9764394" cy="3005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hyperlink" Target="mailto:info@garfond.r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18650" y="4587875"/>
            <a:ext cx="10040869" cy="23217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5000" spc="10" dirty="0">
                <a:solidFill>
                  <a:srgbClr val="E84E22"/>
                </a:solidFill>
              </a:rPr>
              <a:t>ФЕДЕРАЛЬНЫЕ МЕРЫ ПОДДЕРЖКИ БИЗНЕСА, ОКАЗЫВАЕМЫЕ </a:t>
            </a:r>
            <a:br>
              <a:rPr lang="ru-RU" sz="5000" spc="10" dirty="0">
                <a:solidFill>
                  <a:srgbClr val="E84E22"/>
                </a:solidFill>
              </a:rPr>
            </a:br>
            <a:r>
              <a:rPr lang="ru-RU" sz="5000" spc="10" dirty="0">
                <a:solidFill>
                  <a:srgbClr val="E84E22"/>
                </a:solidFill>
              </a:rPr>
              <a:t>В 2023 ГОДУ</a:t>
            </a:r>
            <a:endParaRPr lang="ru-RU" sz="5000" dirty="0">
              <a:latin typeface="Calibri"/>
              <a:cs typeface="Calibri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5DCD5F61-E82A-EFBB-ADDD-D9A95F143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650" y="9250714"/>
            <a:ext cx="3420168" cy="1758576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4243050" y="9250713"/>
            <a:ext cx="2514600" cy="13752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34522FDF-1DDC-48B6-877A-1D985F5A78C2}"/>
              </a:ext>
            </a:extLst>
          </p:cNvPr>
          <p:cNvGrpSpPr/>
          <p:nvPr/>
        </p:nvGrpSpPr>
        <p:grpSpPr>
          <a:xfrm>
            <a:off x="404665" y="339502"/>
            <a:ext cx="1970585" cy="537398"/>
            <a:chOff x="279351" y="254935"/>
            <a:chExt cx="2661838" cy="730552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11CE5F07-D5B8-4CF3-B255-68475F140A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51" y="254935"/>
              <a:ext cx="1961390" cy="578631"/>
            </a:xfrm>
            <a:prstGeom prst="rect">
              <a:avLst/>
            </a:prstGeom>
          </p:spPr>
        </p:pic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95C33070-E37A-4F40-B4B4-806D14B7209B}"/>
                </a:ext>
              </a:extLst>
            </p:cNvPr>
            <p:cNvSpPr/>
            <p:nvPr/>
          </p:nvSpPr>
          <p:spPr>
            <a:xfrm>
              <a:off x="904468" y="608928"/>
              <a:ext cx="2036721" cy="3765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" dirty="0">
                  <a:solidFill>
                    <a:prstClr val="black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АНО «ЦЕНТР КЛАСТЕРНОГО РАЗВИТИЯ </a:t>
              </a:r>
            </a:p>
            <a:p>
              <a:r>
                <a:rPr lang="ru-RU" sz="400" dirty="0">
                  <a:solidFill>
                    <a:prstClr val="black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И ПРОЕКТНОГО УПРАВЛЕНИЯ </a:t>
              </a:r>
            </a:p>
            <a:p>
              <a:r>
                <a:rPr lang="ru-RU" sz="400" dirty="0">
                  <a:solidFill>
                    <a:prstClr val="black"/>
                  </a:solidFill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РЕСПУБЛИКИ ТАТАРСТАН»</a:t>
              </a:r>
              <a:endParaRPr lang="ru-RU" sz="500" dirty="0">
                <a:solidFill>
                  <a:prstClr val="black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0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57885" y="8262707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595998" y="2689840"/>
            <a:ext cx="14912104" cy="7955725"/>
          </a:xfrm>
          <a:custGeom>
            <a:avLst/>
            <a:gdLst/>
            <a:ahLst/>
            <a:cxnLst/>
            <a:rect l="l" t="t" r="r" b="b"/>
            <a:pathLst>
              <a:path w="13097510" h="9850755">
                <a:moveTo>
                  <a:pt x="13096838" y="261"/>
                </a:moveTo>
                <a:lnTo>
                  <a:pt x="1180602" y="261"/>
                </a:lnTo>
                <a:lnTo>
                  <a:pt x="-86" y="1625566"/>
                </a:lnTo>
                <a:lnTo>
                  <a:pt x="-86" y="9850691"/>
                </a:lnTo>
                <a:lnTo>
                  <a:pt x="11916149" y="9850691"/>
                </a:lnTo>
                <a:lnTo>
                  <a:pt x="13096838" y="8225335"/>
                </a:lnTo>
                <a:lnTo>
                  <a:pt x="13096838" y="261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sz="1798" dirty="0"/>
          </a:p>
        </p:txBody>
      </p:sp>
      <p:sp>
        <p:nvSpPr>
          <p:cNvPr id="6" name="object 6"/>
          <p:cNvSpPr txBox="1"/>
          <p:nvPr/>
        </p:nvSpPr>
        <p:spPr>
          <a:xfrm>
            <a:off x="3575050" y="1516265"/>
            <a:ext cx="15316200" cy="936140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marL="12686">
              <a:spcBef>
                <a:spcPts val="100"/>
              </a:spcBef>
            </a:pPr>
            <a:r>
              <a:rPr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0</a:t>
            </a:r>
            <a:r>
              <a:rPr lang="ru-RU"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1</a:t>
            </a:r>
            <a:r>
              <a:rPr sz="8016" b="1" spc="-486" baseline="-4672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lang="ru-RU" sz="6000" b="1" spc="-486" baseline="-4672" dirty="0">
                <a:latin typeface="Calibri"/>
                <a:cs typeface="Calibri"/>
              </a:rPr>
              <a:t>Программа стимулирования кредитования ( ПСК )</a:t>
            </a:r>
            <a:r>
              <a:rPr lang="ru-RU" sz="6000" b="1" spc="-486" dirty="0">
                <a:latin typeface="Calibri"/>
                <a:cs typeface="Calibri"/>
              </a:rPr>
              <a:t> </a:t>
            </a:r>
            <a:endParaRPr sz="6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5569" y="4249367"/>
            <a:ext cx="88166" cy="321584"/>
          </a:xfrm>
          <a:prstGeom prst="rect">
            <a:avLst/>
          </a:prstGeom>
        </p:spPr>
        <p:txBody>
          <a:bodyPr vert="horz" wrap="square" lIns="0" tIns="11417" rIns="0" bIns="0" rtlCol="0">
            <a:spAutoFit/>
          </a:bodyPr>
          <a:lstStyle/>
          <a:p>
            <a:pPr marL="12686">
              <a:spcBef>
                <a:spcPts val="90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12619"/>
              </p:ext>
            </p:extLst>
          </p:nvPr>
        </p:nvGraphicFramePr>
        <p:xfrm>
          <a:off x="3421552" y="3292476"/>
          <a:ext cx="13260996" cy="6781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0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0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211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кого?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225172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5" dirty="0" err="1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spc="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всех</a:t>
                      </a:r>
                      <a:r>
                        <a:rPr sz="2400" spc="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субъектов</a:t>
                      </a:r>
                      <a:r>
                        <a:rPr sz="2400" spc="8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МСП</a:t>
                      </a:r>
                      <a:r>
                        <a:rPr sz="2400" spc="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,</a:t>
                      </a:r>
                      <a:r>
                        <a:rPr sz="2400" spc="1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соответствующих </a:t>
                      </a:r>
                      <a:r>
                        <a:rPr sz="2400" spc="-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209</a:t>
                      </a:r>
                      <a:r>
                        <a:rPr sz="2400" spc="-7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-ФЗ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317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1838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25" dirty="0">
                          <a:latin typeface="+mn-lt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какие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5" dirty="0">
                          <a:latin typeface="+mn-lt"/>
                          <a:cs typeface="Calibri"/>
                        </a:rPr>
                        <a:t>цели?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Инвестиции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Развитие предпринимательской деятельности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Пополнение оборотных средств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Рефинансирование ранее полученных кредитов 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2400" dirty="0">
                        <a:latin typeface="+mn-lt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 err="1">
                          <a:latin typeface="+mn-lt"/>
                          <a:cs typeface="Calibri"/>
                        </a:rPr>
                        <a:t>ум</a:t>
                      </a:r>
                      <a:r>
                        <a:rPr sz="2400" b="1" spc="-5" dirty="0" err="1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2545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367030" algn="l"/>
                        </a:tabLst>
                      </a:pPr>
                      <a:endParaRPr lang="ru-RU" sz="2400" spc="5" dirty="0">
                        <a:latin typeface="+mn-lt"/>
                        <a:cs typeface="Calibri"/>
                      </a:endParaRPr>
                    </a:p>
                    <a:p>
                      <a:pPr marL="42545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367030" algn="l"/>
                        </a:tabLst>
                      </a:pPr>
                      <a:r>
                        <a:rPr lang="ru-RU" sz="2400" spc="5" dirty="0">
                          <a:latin typeface="+mn-lt"/>
                          <a:cs typeface="Calibri"/>
                        </a:rPr>
                        <a:t>сумма от 3 млн.  рублей до 2 млрд. рублей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10" dirty="0" err="1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 err="1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к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5" dirty="0">
                          <a:latin typeface="+mn-lt"/>
                          <a:cs typeface="Calibri"/>
                        </a:rPr>
                        <a:t>срок льготного кредитования 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до</a:t>
                      </a:r>
                      <a:r>
                        <a:rPr lang="ru-RU" sz="2400" spc="-55" dirty="0">
                          <a:latin typeface="+mn-lt"/>
                          <a:cs typeface="Calibri"/>
                        </a:rPr>
                        <a:t> 3 лет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+mn-lt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П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ц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е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ая</a:t>
                      </a:r>
                      <a:r>
                        <a:rPr sz="2400" b="1" spc="-1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20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вк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12% - для </a:t>
                      </a:r>
                      <a:r>
                        <a:rPr lang="ru-RU" sz="2400" dirty="0" err="1">
                          <a:latin typeface="+mn-lt"/>
                          <a:cs typeface="Calibri"/>
                        </a:rPr>
                        <a:t>микробизнеса</a:t>
                      </a:r>
                      <a:r>
                        <a:rPr lang="ru-RU" sz="2400" dirty="0">
                          <a:latin typeface="+mn-lt"/>
                          <a:cs typeface="Calibri"/>
                        </a:rPr>
                        <a:t>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11,5% - для малого бизнеса;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10,5% - для среднего бизнеса.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lang="ru-RU" sz="2400" b="1" spc="-10" dirty="0" err="1">
                          <a:latin typeface="+mn-lt"/>
                          <a:cs typeface="Calibri"/>
                        </a:rPr>
                        <a:t>ператор</a:t>
                      </a:r>
                      <a:r>
                        <a:rPr lang="ru-RU" sz="2400" b="1" spc="-10" dirty="0">
                          <a:latin typeface="+mn-lt"/>
                          <a:cs typeface="Calibri"/>
                        </a:rPr>
                        <a:t> программы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287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204595" algn="l"/>
                          <a:tab pos="2448560" algn="l"/>
                          <a:tab pos="4502785" algn="l"/>
                          <a:tab pos="6532880" algn="l"/>
                        </a:tabLst>
                      </a:pPr>
                      <a:endParaRPr lang="ru-RU" sz="2400" spc="-10" dirty="0">
                        <a:latin typeface="+mn-lt"/>
                        <a:cs typeface="Calibri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204595" algn="l"/>
                          <a:tab pos="2448560" algn="l"/>
                          <a:tab pos="4502785" algn="l"/>
                          <a:tab pos="6532880" algn="l"/>
                        </a:tabLst>
                      </a:pPr>
                      <a:r>
                        <a:rPr lang="ru-RU" sz="2400" spc="-5" dirty="0">
                          <a:latin typeface="+mn-lt"/>
                          <a:cs typeface="Calibri"/>
                        </a:rPr>
                        <a:t>Центральный</a:t>
                      </a: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 банк РФ + АО «Корпорация МСП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»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0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57885" y="8262707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516433" y="2433440"/>
            <a:ext cx="14912104" cy="7869435"/>
          </a:xfrm>
          <a:custGeom>
            <a:avLst/>
            <a:gdLst/>
            <a:ahLst/>
            <a:cxnLst/>
            <a:rect l="l" t="t" r="r" b="b"/>
            <a:pathLst>
              <a:path w="13097510" h="9850755">
                <a:moveTo>
                  <a:pt x="13096838" y="261"/>
                </a:moveTo>
                <a:lnTo>
                  <a:pt x="1180602" y="261"/>
                </a:lnTo>
                <a:lnTo>
                  <a:pt x="-86" y="1625566"/>
                </a:lnTo>
                <a:lnTo>
                  <a:pt x="-86" y="9850691"/>
                </a:lnTo>
                <a:lnTo>
                  <a:pt x="11916149" y="9850691"/>
                </a:lnTo>
                <a:lnTo>
                  <a:pt x="13096838" y="8225335"/>
                </a:lnTo>
                <a:lnTo>
                  <a:pt x="13096838" y="261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sz="1798" dirty="0"/>
          </a:p>
        </p:txBody>
      </p:sp>
      <p:sp>
        <p:nvSpPr>
          <p:cNvPr id="6" name="object 6"/>
          <p:cNvSpPr txBox="1"/>
          <p:nvPr/>
        </p:nvSpPr>
        <p:spPr>
          <a:xfrm>
            <a:off x="3422650" y="1187087"/>
            <a:ext cx="14249400" cy="936140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marL="12686">
              <a:spcBef>
                <a:spcPts val="100"/>
              </a:spcBef>
            </a:pPr>
            <a:r>
              <a:rPr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0</a:t>
            </a:r>
            <a:r>
              <a:rPr lang="ru-RU"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2</a:t>
            </a:r>
            <a:r>
              <a:rPr sz="8016" b="1" spc="-486" baseline="-4672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lang="ru-RU" sz="6000" b="1" spc="-486" baseline="-4672" dirty="0">
                <a:latin typeface="Calibri"/>
                <a:cs typeface="Calibri"/>
              </a:rPr>
              <a:t>Программа субсидирования кредитования  ( Программа 1764 ) </a:t>
            </a:r>
            <a:endParaRPr sz="6000" dirty="0"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2510" y="10302875"/>
            <a:ext cx="1370061" cy="24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86">
              <a:lnSpc>
                <a:spcPts val="1948"/>
              </a:lnSpc>
            </a:pPr>
            <a:endParaRPr sz="1948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5569" y="4249367"/>
            <a:ext cx="88166" cy="321584"/>
          </a:xfrm>
          <a:prstGeom prst="rect">
            <a:avLst/>
          </a:prstGeom>
        </p:spPr>
        <p:txBody>
          <a:bodyPr vert="horz" wrap="square" lIns="0" tIns="11417" rIns="0" bIns="0" rtlCol="0">
            <a:spAutoFit/>
          </a:bodyPr>
          <a:lstStyle/>
          <a:p>
            <a:pPr marL="12686">
              <a:spcBef>
                <a:spcPts val="90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127652"/>
              </p:ext>
            </p:extLst>
          </p:nvPr>
        </p:nvGraphicFramePr>
        <p:xfrm>
          <a:off x="3341987" y="2660186"/>
          <a:ext cx="13260996" cy="74159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0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0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194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кого?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225172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15" dirty="0">
                          <a:latin typeface="+mn-lt"/>
                          <a:cs typeface="Calibri"/>
                        </a:rPr>
                        <a:t>Д</a:t>
                      </a:r>
                      <a:r>
                        <a:rPr sz="2400" spc="-15" dirty="0" err="1">
                          <a:latin typeface="+mn-lt"/>
                          <a:cs typeface="Calibri"/>
                        </a:rPr>
                        <a:t>ля</a:t>
                      </a:r>
                      <a:r>
                        <a:rPr sz="2400" spc="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+mn-lt"/>
                          <a:cs typeface="Calibri"/>
                        </a:rPr>
                        <a:t>субъектов</a:t>
                      </a:r>
                      <a:r>
                        <a:rPr sz="2400" spc="8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МСП</a:t>
                      </a:r>
                      <a:r>
                        <a:rPr sz="2400" spc="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,</a:t>
                      </a:r>
                      <a:r>
                        <a:rPr sz="2400" spc="1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соответствующих </a:t>
                      </a:r>
                      <a:r>
                        <a:rPr sz="2400" spc="-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209</a:t>
                      </a:r>
                      <a:r>
                        <a:rPr sz="2400" spc="-7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–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ФЗ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dirty="0">
                          <a:latin typeface="+mn-lt"/>
                          <a:cs typeface="Calibri"/>
                        </a:rPr>
                        <a:t>Отрасли:</a:t>
                      </a:r>
                    </a:p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dirty="0">
                          <a:latin typeface="+mn-lt"/>
                          <a:cs typeface="Calibri"/>
                        </a:rPr>
                        <a:t>-обрабатывающая</a:t>
                      </a: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 промышленность;</a:t>
                      </a:r>
                    </a:p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-сельское хозяйство</a:t>
                      </a:r>
                    </a:p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-наука и техника;</a:t>
                      </a:r>
                    </a:p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-здравоохранение, образование, внутренний туризм;</a:t>
                      </a:r>
                    </a:p>
                    <a:p>
                      <a:pPr marL="70485" marR="43307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ru-RU" sz="2400" spc="-5" baseline="0" dirty="0">
                          <a:latin typeface="+mn-lt"/>
                          <a:cs typeface="Calibri"/>
                        </a:rPr>
                        <a:t>-оптовая и розничная торговля;</a:t>
                      </a:r>
                    </a:p>
                    <a:p>
                      <a:pPr marL="70485" marR="43307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-ресторанный бизнес, бытовые услуги.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317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641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25" dirty="0">
                          <a:latin typeface="+mn-lt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какие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5" dirty="0">
                          <a:latin typeface="+mn-lt"/>
                          <a:cs typeface="Calibri"/>
                        </a:rPr>
                        <a:t>цели?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-Инвестиции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-Развитие предпринимательской деятельности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-Пополнение оборотных средств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-Рефинансирование ранее полученных кредитов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066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 err="1">
                          <a:latin typeface="+mn-lt"/>
                          <a:cs typeface="Calibri"/>
                        </a:rPr>
                        <a:t>ум</a:t>
                      </a:r>
                      <a:r>
                        <a:rPr sz="2400" b="1" spc="-5" dirty="0" err="1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2545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367030" algn="l"/>
                        </a:tabLst>
                      </a:pPr>
                      <a:r>
                        <a:rPr lang="ru-RU" sz="2400" spc="5" dirty="0">
                          <a:latin typeface="+mn-lt"/>
                          <a:cs typeface="Calibri"/>
                        </a:rPr>
                        <a:t> от 500 тыс.  рублей до 2 млрд. рублей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10" dirty="0" err="1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 err="1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к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до 10 лет, из них льготный период – до 5 лет 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 err="1">
                          <a:latin typeface="+mn-lt"/>
                          <a:cs typeface="Calibri"/>
                        </a:rPr>
                        <a:t>П</a:t>
                      </a:r>
                      <a:r>
                        <a:rPr sz="2400" b="1" spc="10" dirty="0" err="1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 err="1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20" dirty="0" err="1">
                          <a:latin typeface="+mn-lt"/>
                          <a:cs typeface="Calibri"/>
                        </a:rPr>
                        <a:t>ц</a:t>
                      </a:r>
                      <a:r>
                        <a:rPr sz="2400" b="1" spc="5" dirty="0" err="1">
                          <a:latin typeface="+mn-lt"/>
                          <a:cs typeface="Calibri"/>
                        </a:rPr>
                        <a:t>е</a:t>
                      </a:r>
                      <a:r>
                        <a:rPr sz="2400" b="1" spc="15" dirty="0" err="1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spc="-10" dirty="0" err="1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15" dirty="0" err="1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ая</a:t>
                      </a:r>
                      <a:r>
                        <a:rPr sz="2400" b="1" spc="-1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20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вк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10,25% (ключевая ставка ЦБ + не более 2,75%)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761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lang="ru-RU" sz="2400" b="1" spc="-10" dirty="0" err="1">
                          <a:latin typeface="+mn-lt"/>
                          <a:cs typeface="Calibri"/>
                        </a:rPr>
                        <a:t>ператор</a:t>
                      </a:r>
                      <a:r>
                        <a:rPr lang="ru-RU" sz="2400" b="1" spc="-10" dirty="0">
                          <a:latin typeface="+mn-lt"/>
                          <a:cs typeface="Calibri"/>
                        </a:rPr>
                        <a:t> программы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287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204595" algn="l"/>
                          <a:tab pos="2448560" algn="l"/>
                          <a:tab pos="4502785" algn="l"/>
                          <a:tab pos="6532880" algn="l"/>
                        </a:tabLst>
                      </a:pPr>
                      <a:r>
                        <a:rPr lang="ru-RU" sz="2400" spc="-10" dirty="0">
                          <a:latin typeface="+mn-lt"/>
                          <a:cs typeface="Calibri"/>
                        </a:rPr>
                        <a:t> Министерство экономического развития РФ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27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0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57885" y="8262707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783064" y="2378075"/>
            <a:ext cx="14912104" cy="8236408"/>
          </a:xfrm>
          <a:custGeom>
            <a:avLst/>
            <a:gdLst/>
            <a:ahLst/>
            <a:cxnLst/>
            <a:rect l="l" t="t" r="r" b="b"/>
            <a:pathLst>
              <a:path w="13097510" h="9850755">
                <a:moveTo>
                  <a:pt x="13096838" y="261"/>
                </a:moveTo>
                <a:lnTo>
                  <a:pt x="1180602" y="261"/>
                </a:lnTo>
                <a:lnTo>
                  <a:pt x="-86" y="1625566"/>
                </a:lnTo>
                <a:lnTo>
                  <a:pt x="-86" y="9850691"/>
                </a:lnTo>
                <a:lnTo>
                  <a:pt x="11916149" y="9850691"/>
                </a:lnTo>
                <a:lnTo>
                  <a:pt x="13096838" y="8225335"/>
                </a:lnTo>
                <a:lnTo>
                  <a:pt x="13096838" y="261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pPr algn="ctr"/>
            <a:r>
              <a:rPr lang="ru-RU" sz="2800" b="1" dirty="0"/>
              <a:t> </a:t>
            </a:r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sz="1798" dirty="0"/>
          </a:p>
        </p:txBody>
      </p:sp>
      <p:sp>
        <p:nvSpPr>
          <p:cNvPr id="6" name="object 6"/>
          <p:cNvSpPr txBox="1"/>
          <p:nvPr/>
        </p:nvSpPr>
        <p:spPr>
          <a:xfrm>
            <a:off x="3731554" y="893087"/>
            <a:ext cx="14550095" cy="936140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marL="12686">
              <a:spcBef>
                <a:spcPts val="100"/>
              </a:spcBef>
            </a:pPr>
            <a:r>
              <a:rPr lang="ru-RU"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   </a:t>
            </a:r>
            <a:r>
              <a:rPr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0</a:t>
            </a:r>
            <a:r>
              <a:rPr lang="ru-RU" sz="8016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3</a:t>
            </a:r>
            <a:r>
              <a:rPr sz="8016" b="1" spc="-486" baseline="-4672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lang="ru-RU" sz="8016" b="1" spc="-486" baseline="-4672" dirty="0">
                <a:solidFill>
                  <a:srgbClr val="E84E20"/>
                </a:solidFill>
                <a:latin typeface="Calibri"/>
                <a:cs typeface="Calibri"/>
              </a:rPr>
              <a:t>  </a:t>
            </a:r>
            <a:r>
              <a:rPr lang="ru-RU" sz="6000" b="1" spc="-486" baseline="-4672" dirty="0">
                <a:latin typeface="Calibri"/>
                <a:cs typeface="Calibri"/>
              </a:rPr>
              <a:t>Объединенная  программа  кредитования</a:t>
            </a:r>
            <a:endParaRPr sz="6000" dirty="0"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2510" y="10302875"/>
            <a:ext cx="1370061" cy="24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86">
              <a:lnSpc>
                <a:spcPts val="1948"/>
              </a:lnSpc>
            </a:pPr>
            <a:endParaRPr sz="1948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5569" y="4249367"/>
            <a:ext cx="88166" cy="321584"/>
          </a:xfrm>
          <a:prstGeom prst="rect">
            <a:avLst/>
          </a:prstGeom>
        </p:spPr>
        <p:txBody>
          <a:bodyPr vert="horz" wrap="square" lIns="0" tIns="11417" rIns="0" bIns="0" rtlCol="0">
            <a:spAutoFit/>
          </a:bodyPr>
          <a:lstStyle/>
          <a:p>
            <a:pPr marL="12686">
              <a:spcBef>
                <a:spcPts val="90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410423"/>
              </p:ext>
            </p:extLst>
          </p:nvPr>
        </p:nvGraphicFramePr>
        <p:xfrm>
          <a:off x="3651250" y="3084263"/>
          <a:ext cx="13197048" cy="684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6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0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230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кого?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225172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43307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spc="-15" dirty="0">
                        <a:latin typeface="+mn-lt"/>
                        <a:cs typeface="Calibri"/>
                      </a:endParaRPr>
                    </a:p>
                    <a:p>
                      <a:pPr marL="70485" marR="43307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spc="-15" dirty="0">
                          <a:latin typeface="+mn-lt"/>
                          <a:cs typeface="Calibri"/>
                        </a:rPr>
                        <a:t> Для субъектов МСП,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соответствующих </a:t>
                      </a:r>
                      <a:r>
                        <a:rPr lang="ru-RU" sz="2400" spc="-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209</a:t>
                      </a:r>
                      <a:r>
                        <a:rPr lang="ru-RU" sz="2400" spc="-7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–ФЗ.</a:t>
                      </a:r>
                    </a:p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Приоритетные отрасли:</a:t>
                      </a:r>
                    </a:p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-  обрабатывающее производство;</a:t>
                      </a:r>
                    </a:p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-</a:t>
                      </a:r>
                      <a:r>
                        <a:rPr lang="ru-RU" sz="2400" b="0" i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транспортировка и хранение;</a:t>
                      </a:r>
                    </a:p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-  деятельность гостиниц;</a:t>
                      </a:r>
                    </a:p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-  деятельность профессиональная, научная и техническая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317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10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25" dirty="0">
                          <a:latin typeface="+mn-lt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какие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5" dirty="0">
                          <a:latin typeface="+mn-lt"/>
                          <a:cs typeface="Calibri"/>
                        </a:rPr>
                        <a:t>цели?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Инвестиционные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1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188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 err="1">
                          <a:latin typeface="+mn-lt"/>
                          <a:cs typeface="Calibri"/>
                        </a:rPr>
                        <a:t>ум</a:t>
                      </a:r>
                      <a:r>
                        <a:rPr sz="2400" b="1" spc="-5" dirty="0" err="1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2545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367030" algn="l"/>
                        </a:tabLst>
                      </a:pPr>
                      <a:r>
                        <a:rPr lang="ru-RU" sz="2400" spc="5" dirty="0">
                          <a:latin typeface="+mn-lt"/>
                          <a:cs typeface="Calibri"/>
                        </a:rPr>
                        <a:t> от 50 млн.  рублей до 2 млрд. рублей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10" dirty="0" err="1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 err="1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dirty="0" err="1">
                          <a:latin typeface="+mn-lt"/>
                          <a:cs typeface="Calibri"/>
                        </a:rPr>
                        <a:t>к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120" dirty="0">
                          <a:latin typeface="+mn-lt"/>
                          <a:cs typeface="Calibri"/>
                        </a:rPr>
                        <a:t>кредита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до 10 лет, из них льготный период – 5 лет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+mn-lt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П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ц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е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ая</a:t>
                      </a:r>
                      <a:r>
                        <a:rPr sz="2400" b="1" spc="-1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20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вк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2,5 % - для среднего бизнеса;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   4 % - для малого и </a:t>
                      </a:r>
                      <a:r>
                        <a:rPr lang="ru-RU" sz="2400" dirty="0" err="1">
                          <a:latin typeface="+mn-lt"/>
                          <a:cs typeface="Calibri"/>
                        </a:rPr>
                        <a:t>микробизнеса</a:t>
                      </a:r>
                      <a:r>
                        <a:rPr lang="ru-RU" sz="24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lang="ru-RU" sz="2400" b="1" spc="-10" dirty="0" err="1">
                          <a:latin typeface="+mn-lt"/>
                          <a:cs typeface="Calibri"/>
                        </a:rPr>
                        <a:t>ператор</a:t>
                      </a:r>
                      <a:r>
                        <a:rPr lang="ru-RU" sz="2400" b="1" spc="-10" dirty="0">
                          <a:latin typeface="+mn-lt"/>
                          <a:cs typeface="Calibri"/>
                        </a:rPr>
                        <a:t> программы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287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204595" algn="l"/>
                          <a:tab pos="2448560" algn="l"/>
                          <a:tab pos="4502785" algn="l"/>
                          <a:tab pos="6532880" algn="l"/>
                        </a:tabLst>
                      </a:pPr>
                      <a:r>
                        <a:rPr lang="ru-RU" sz="2400" spc="-10" dirty="0">
                          <a:latin typeface="+mn-lt"/>
                          <a:cs typeface="Calibri"/>
                        </a:rPr>
                        <a:t> Министерство экономического развития РФ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	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693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3012"/>
            <a:ext cx="3032530" cy="3035067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60548" y="8265878"/>
            <a:ext cx="3031895" cy="3032530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106487" y="2771034"/>
            <a:ext cx="15482329" cy="7685578"/>
          </a:xfrm>
          <a:custGeom>
            <a:avLst/>
            <a:gdLst/>
            <a:ahLst/>
            <a:cxnLst/>
            <a:rect l="l" t="t" r="r" b="b"/>
            <a:pathLst>
              <a:path w="13252450" h="8433435">
                <a:moveTo>
                  <a:pt x="13251520" y="231"/>
                </a:moveTo>
                <a:lnTo>
                  <a:pt x="1194699" y="231"/>
                </a:lnTo>
                <a:lnTo>
                  <a:pt x="-86" y="1391735"/>
                </a:lnTo>
                <a:lnTo>
                  <a:pt x="-86" y="8433402"/>
                </a:lnTo>
                <a:lnTo>
                  <a:pt x="12056734" y="8433402"/>
                </a:lnTo>
                <a:lnTo>
                  <a:pt x="13251520" y="7041949"/>
                </a:lnTo>
                <a:lnTo>
                  <a:pt x="13251520" y="231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>
              <a:solidFill>
                <a:srgbClr val="FF000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575050" y="1786972"/>
            <a:ext cx="15240000" cy="835855"/>
            <a:chOff x="3450131" y="1245697"/>
            <a:chExt cx="1036319" cy="835855"/>
          </a:xfrm>
        </p:grpSpPr>
        <p:sp>
          <p:nvSpPr>
            <p:cNvPr id="6" name="object 6"/>
            <p:cNvSpPr txBox="1"/>
            <p:nvPr/>
          </p:nvSpPr>
          <p:spPr>
            <a:xfrm>
              <a:off x="3450131" y="1245697"/>
              <a:ext cx="990600" cy="835855"/>
            </a:xfrm>
            <a:prstGeom prst="rect">
              <a:avLst/>
            </a:prstGeom>
          </p:spPr>
          <p:txBody>
            <a:bodyPr vert="horz" wrap="square" lIns="0" tIns="13320" rIns="0" bIns="0" rtlCol="0">
              <a:spAutoFit/>
            </a:bodyPr>
            <a:lstStyle/>
            <a:p>
              <a:pPr marL="12686">
                <a:spcBef>
                  <a:spcPts val="105"/>
                </a:spcBef>
              </a:pPr>
              <a:r>
                <a:rPr lang="ru-RU" sz="5344" b="1" spc="-5" dirty="0">
                  <a:solidFill>
                    <a:srgbClr val="E84E21"/>
                  </a:solidFill>
                  <a:latin typeface="Calibri"/>
                  <a:cs typeface="Calibri"/>
                </a:rPr>
                <a:t>  </a:t>
              </a:r>
              <a:r>
                <a:rPr sz="5344" b="1" spc="-5" dirty="0">
                  <a:solidFill>
                    <a:srgbClr val="E84E21"/>
                  </a:solidFill>
                  <a:latin typeface="Calibri"/>
                  <a:cs typeface="Calibri"/>
                </a:rPr>
                <a:t>0</a:t>
              </a:r>
              <a:r>
                <a:rPr lang="ru-RU" sz="5344" b="1" spc="-5" dirty="0">
                  <a:solidFill>
                    <a:srgbClr val="E84E21"/>
                  </a:solidFill>
                  <a:latin typeface="Calibri"/>
                  <a:cs typeface="Calibri"/>
                </a:rPr>
                <a:t>4   </a:t>
              </a:r>
              <a:r>
                <a:rPr lang="ru-RU" sz="4000" b="1" spc="-5" dirty="0">
                  <a:latin typeface="Calibri"/>
                  <a:cs typeface="Calibri"/>
                </a:rPr>
                <a:t>Программа «Промышленная ипотека»</a:t>
              </a:r>
              <a:endParaRPr sz="4000" dirty="0">
                <a:latin typeface="Calibri"/>
                <a:cs typeface="Calibri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4440731" y="1402267"/>
              <a:ext cx="45719" cy="505252"/>
            </a:xfrm>
            <a:prstGeom prst="rect">
              <a:avLst/>
            </a:prstGeom>
          </p:spPr>
          <p:txBody>
            <a:bodyPr vert="horz" wrap="square" lIns="0" tIns="12686" rIns="0" bIns="0" rtlCol="0">
              <a:spAutoFit/>
            </a:bodyPr>
            <a:lstStyle/>
            <a:p>
              <a:pPr marL="12686">
                <a:spcBef>
                  <a:spcPts val="100"/>
                </a:spcBef>
              </a:pPr>
              <a:endParaRPr sz="3200" dirty="0">
                <a:latin typeface="Calibri"/>
                <a:cs typeface="Calibri"/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304428" y="4264537"/>
            <a:ext cx="88166" cy="322218"/>
          </a:xfrm>
          <a:prstGeom prst="rect">
            <a:avLst/>
          </a:prstGeom>
        </p:spPr>
        <p:txBody>
          <a:bodyPr vert="horz" wrap="square" lIns="0" tIns="12051" rIns="0" bIns="0" rtlCol="0">
            <a:spAutoFit/>
          </a:bodyPr>
          <a:lstStyle/>
          <a:p>
            <a:pPr marL="12686">
              <a:spcBef>
                <a:spcPts val="95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559738"/>
              </p:ext>
            </p:extLst>
          </p:nvPr>
        </p:nvGraphicFramePr>
        <p:xfrm>
          <a:off x="2646751" y="3597275"/>
          <a:ext cx="14401800" cy="60468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3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8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Организации и индивидуальные предприниматели,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осуществляющие        деятельность  в соответствии с разделом «С» ОКВЭД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44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 marR="3683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Приобретение готовых объектов недвижимого имущества для осуществления промышленного производства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43132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742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 err="1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75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63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до 500 млн. рублей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634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100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до 7 лет</a:t>
                      </a:r>
                      <a:endParaRPr sz="24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3 % - для технологических компаний;</a:t>
                      </a:r>
                    </a:p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5%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для иных заемщиков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1699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5267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lang="ru-RU" sz="2400" b="1" spc="-5" dirty="0" err="1">
                          <a:latin typeface="Calibri"/>
                          <a:cs typeface="Calibri"/>
                        </a:rPr>
                        <a:t>ператор</a:t>
                      </a:r>
                      <a:r>
                        <a:rPr lang="ru-RU" sz="2400" b="1" spc="-5" dirty="0">
                          <a:latin typeface="Calibri"/>
                          <a:cs typeface="Calibri"/>
                        </a:rPr>
                        <a:t> программы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537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664970" algn="l"/>
                          <a:tab pos="3375025" algn="l"/>
                          <a:tab pos="6066790" algn="l"/>
                        </a:tabLst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Министерство промышленности и торговли РФ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363662C1-5FAB-6759-3991-B15F745C1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3012"/>
            <a:ext cx="3032530" cy="3035067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grpSp>
        <p:nvGrpSpPr>
          <p:cNvPr id="3" name="object 3"/>
          <p:cNvGrpSpPr/>
          <p:nvPr/>
        </p:nvGrpSpPr>
        <p:grpSpPr>
          <a:xfrm>
            <a:off x="2279650" y="2700051"/>
            <a:ext cx="17814050" cy="8512141"/>
            <a:chOff x="1740472" y="857098"/>
            <a:chExt cx="18363247" cy="10453997"/>
          </a:xfrm>
        </p:grpSpPr>
        <p:sp>
          <p:nvSpPr>
            <p:cNvPr id="4" name="object 4"/>
            <p:cNvSpPr/>
            <p:nvPr/>
          </p:nvSpPr>
          <p:spPr>
            <a:xfrm>
              <a:off x="17068419" y="8275160"/>
              <a:ext cx="3035300" cy="3035935"/>
            </a:xfrm>
            <a:custGeom>
              <a:avLst/>
              <a:gdLst/>
              <a:ahLst/>
              <a:cxnLst/>
              <a:rect l="l" t="t" r="r" b="b"/>
              <a:pathLst>
                <a:path w="3035300" h="3035934">
                  <a:moveTo>
                    <a:pt x="3034664" y="76"/>
                  </a:moveTo>
                  <a:lnTo>
                    <a:pt x="-431" y="3035529"/>
                  </a:lnTo>
                  <a:lnTo>
                    <a:pt x="3034664" y="3035529"/>
                  </a:lnTo>
                  <a:lnTo>
                    <a:pt x="3034664" y="76"/>
                  </a:lnTo>
                  <a:close/>
                </a:path>
              </a:pathLst>
            </a:custGeom>
            <a:solidFill>
              <a:srgbClr val="E84E21"/>
            </a:solidFill>
          </p:spPr>
          <p:txBody>
            <a:bodyPr wrap="square" lIns="0" tIns="0" rIns="0" bIns="0" rtlCol="0"/>
            <a:lstStyle/>
            <a:p>
              <a:endParaRPr sz="1798"/>
            </a:p>
          </p:txBody>
        </p:sp>
        <p:sp>
          <p:nvSpPr>
            <p:cNvPr id="5" name="object 5"/>
            <p:cNvSpPr/>
            <p:nvPr/>
          </p:nvSpPr>
          <p:spPr>
            <a:xfrm>
              <a:off x="1740472" y="857098"/>
              <a:ext cx="16537943" cy="9859645"/>
            </a:xfrm>
            <a:custGeom>
              <a:avLst/>
              <a:gdLst/>
              <a:ahLst/>
              <a:cxnLst/>
              <a:rect l="l" t="t" r="r" b="b"/>
              <a:pathLst>
                <a:path w="15970885" h="9859645">
                  <a:moveTo>
                    <a:pt x="15970192" y="263"/>
                  </a:moveTo>
                  <a:lnTo>
                    <a:pt x="1439854" y="263"/>
                  </a:lnTo>
                  <a:lnTo>
                    <a:pt x="-34" y="1627092"/>
                  </a:lnTo>
                  <a:lnTo>
                    <a:pt x="-34" y="9859443"/>
                  </a:lnTo>
                  <a:lnTo>
                    <a:pt x="14530556" y="9859443"/>
                  </a:lnTo>
                  <a:lnTo>
                    <a:pt x="15970192" y="8232703"/>
                  </a:lnTo>
                  <a:lnTo>
                    <a:pt x="15970192" y="263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/>
            <a:lstStyle/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  <a:p>
              <a:endParaRPr lang="ru-RU" sz="1798"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043806" y="1020789"/>
            <a:ext cx="14780644" cy="1338044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algn="ctr">
              <a:lnSpc>
                <a:spcPts val="5000"/>
              </a:lnSpc>
              <a:spcBef>
                <a:spcPts val="100"/>
              </a:spcBef>
            </a:pPr>
            <a:r>
              <a:rPr sz="8016" b="1" spc="-7" baseline="-14537" dirty="0">
                <a:solidFill>
                  <a:srgbClr val="E84E21"/>
                </a:solidFill>
                <a:latin typeface="Calibri"/>
                <a:cs typeface="Calibri"/>
              </a:rPr>
              <a:t>0</a:t>
            </a:r>
            <a:r>
              <a:rPr lang="ru-RU" sz="8016" b="1" spc="-7" baseline="-14537" dirty="0">
                <a:solidFill>
                  <a:srgbClr val="E84E21"/>
                </a:solidFill>
                <a:latin typeface="Calibri"/>
                <a:cs typeface="Calibri"/>
              </a:rPr>
              <a:t>5 </a:t>
            </a:r>
            <a:r>
              <a:rPr lang="ru-RU" sz="6000" b="1" spc="-7" baseline="-14537" dirty="0">
                <a:latin typeface="Calibri"/>
                <a:cs typeface="Calibri"/>
              </a:rPr>
              <a:t>Льготные кредиты на приобретение  приоритетной для импорта продукции</a:t>
            </a:r>
            <a:endParaRPr sz="6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4428" y="4264537"/>
            <a:ext cx="88166" cy="322218"/>
          </a:xfrm>
          <a:prstGeom prst="rect">
            <a:avLst/>
          </a:prstGeom>
        </p:spPr>
        <p:txBody>
          <a:bodyPr vert="horz" wrap="square" lIns="0" tIns="12051" rIns="0" bIns="0" rtlCol="0">
            <a:spAutoFit/>
          </a:bodyPr>
          <a:lstStyle/>
          <a:p>
            <a:pPr marL="12686">
              <a:spcBef>
                <a:spcPts val="95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608279"/>
              </p:ext>
            </p:extLst>
          </p:nvPr>
        </p:nvGraphicFramePr>
        <p:xfrm>
          <a:off x="3498850" y="3444875"/>
          <a:ext cx="13832270" cy="678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89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42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526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 err="1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Получатели – российские организации и индивидуальные предприниматели, независимо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от статуса МСП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Приобретение приоритетной для импорта продукции с кодами ТН ВЭД ЕАЭС (товарная номенклатура внешнеэкономической деятельности Евразийского экономического союза), содержит 478 наименований продукции.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 err="1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60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 млн. рублей 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 err="1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35" dirty="0">
                          <a:latin typeface="Calibri"/>
                          <a:cs typeface="Calibri"/>
                        </a:rPr>
                        <a:t>10 млрд. </a:t>
                      </a:r>
                      <a:r>
                        <a:rPr sz="2400" spc="-5" dirty="0" err="1">
                          <a:latin typeface="Calibri"/>
                          <a:cs typeface="Calibri"/>
                        </a:rPr>
                        <a:t>рублей</a:t>
                      </a:r>
                      <a:r>
                        <a:rPr lang="ru-RU" sz="2400" spc="-5" dirty="0">
                          <a:latin typeface="Calibri"/>
                          <a:cs typeface="Calibri"/>
                        </a:rPr>
                        <a:t>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spc="-5" dirty="0">
                          <a:latin typeface="Calibri"/>
                          <a:cs typeface="Calibri"/>
                        </a:rPr>
                        <a:t> свыше 10 млрд. рублей – по решению</a:t>
                      </a:r>
                      <a:r>
                        <a:rPr lang="ru-RU" sz="2400" spc="-5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5" baseline="0" dirty="0" err="1">
                          <a:latin typeface="Calibri"/>
                          <a:cs typeface="Calibri"/>
                        </a:rPr>
                        <a:t>Минпромторга</a:t>
                      </a:r>
                      <a:r>
                        <a:rPr lang="ru-RU" sz="2400" spc="-5" baseline="0" dirty="0">
                          <a:latin typeface="Calibri"/>
                          <a:cs typeface="Calibri"/>
                        </a:rPr>
                        <a:t> РФ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 err="1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95" dirty="0">
                          <a:latin typeface="Calibri"/>
                          <a:cs typeface="Calibri"/>
                        </a:rPr>
                        <a:t>льготной ставки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1 год - для закупки сырья и комплектующих;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3 года – для закупки оборудования и средств производства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5,25% ( 30% от ключевой ставки ЦБ+ 3%</a:t>
                      </a:r>
                      <a:r>
                        <a:rPr lang="ru-RU" sz="2400" baseline="0" dirty="0">
                          <a:latin typeface="+mn-lt"/>
                          <a:cs typeface="Calibri"/>
                        </a:rPr>
                        <a:t> )</a:t>
                      </a:r>
                      <a:endParaRPr lang="ru-RU"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425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lang="ru-RU" sz="2400" b="1" spc="-5" dirty="0" err="1">
                          <a:latin typeface="Calibri"/>
                          <a:cs typeface="Calibri"/>
                        </a:rPr>
                        <a:t>ператор</a:t>
                      </a:r>
                      <a:r>
                        <a:rPr lang="ru-RU" sz="2400" b="1" spc="-5" dirty="0">
                          <a:latin typeface="Calibri"/>
                          <a:cs typeface="Calibri"/>
                        </a:rPr>
                        <a:t> программы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26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58801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875155" algn="l"/>
                          <a:tab pos="3265170" algn="l"/>
                          <a:tab pos="5283200" algn="l"/>
                        </a:tabLst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 Министерство промышленности и торговли РФ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3012"/>
            <a:ext cx="3032530" cy="3035067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60548" y="8265878"/>
            <a:ext cx="3031895" cy="3032530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203451" y="3038079"/>
            <a:ext cx="15240000" cy="7512869"/>
          </a:xfrm>
          <a:custGeom>
            <a:avLst/>
            <a:gdLst/>
            <a:ahLst/>
            <a:cxnLst/>
            <a:rect l="l" t="t" r="r" b="b"/>
            <a:pathLst>
              <a:path w="12840969" h="8903335">
                <a:moveTo>
                  <a:pt x="12840421" y="247"/>
                </a:moveTo>
                <a:lnTo>
                  <a:pt x="1157478" y="247"/>
                </a:lnTo>
                <a:lnTo>
                  <a:pt x="-97" y="1469218"/>
                </a:lnTo>
                <a:lnTo>
                  <a:pt x="-97" y="8902925"/>
                </a:lnTo>
                <a:lnTo>
                  <a:pt x="11682845" y="8902925"/>
                </a:lnTo>
                <a:lnTo>
                  <a:pt x="12840421" y="7434004"/>
                </a:lnTo>
                <a:lnTo>
                  <a:pt x="12840421" y="247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sz="1798" dirty="0">
              <a:solidFill>
                <a:srgbClr val="FF000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13050" y="1607236"/>
            <a:ext cx="15763445" cy="936140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marL="12686"/>
            <a:r>
              <a:rPr sz="8016" b="1" spc="-7" baseline="-4153" dirty="0">
                <a:solidFill>
                  <a:srgbClr val="E84E21"/>
                </a:solidFill>
                <a:latin typeface="Calibri"/>
                <a:cs typeface="Calibri"/>
              </a:rPr>
              <a:t>0</a:t>
            </a:r>
            <a:r>
              <a:rPr lang="ru-RU" sz="8016" b="1" spc="-7" baseline="-4153" dirty="0">
                <a:solidFill>
                  <a:srgbClr val="E84E21"/>
                </a:solidFill>
                <a:latin typeface="Calibri"/>
                <a:cs typeface="Calibri"/>
              </a:rPr>
              <a:t>6 </a:t>
            </a:r>
            <a:r>
              <a:rPr lang="ru-RU" sz="6000" b="1" spc="-7" baseline="-4153" dirty="0">
                <a:latin typeface="Calibri"/>
                <a:cs typeface="Calibri"/>
              </a:rPr>
              <a:t>Льготные кредиты для </a:t>
            </a:r>
            <a:r>
              <a:rPr lang="ru-RU" sz="6000" b="1" spc="-7" baseline="-4153" dirty="0" err="1">
                <a:latin typeface="Calibri"/>
                <a:cs typeface="Calibri"/>
              </a:rPr>
              <a:t>сельхозтоваропроизводителей</a:t>
            </a:r>
            <a:endParaRPr sz="6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428" y="4264537"/>
            <a:ext cx="88166" cy="322218"/>
          </a:xfrm>
          <a:prstGeom prst="rect">
            <a:avLst/>
          </a:prstGeom>
        </p:spPr>
        <p:txBody>
          <a:bodyPr vert="horz" wrap="square" lIns="0" tIns="12051" rIns="0" bIns="0" rtlCol="0">
            <a:spAutoFit/>
          </a:bodyPr>
          <a:lstStyle/>
          <a:p>
            <a:pPr marL="12686">
              <a:spcBef>
                <a:spcPts val="95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932223"/>
              </p:ext>
            </p:extLst>
          </p:nvPr>
        </p:nvGraphicFramePr>
        <p:xfrm>
          <a:off x="3043806" y="3553441"/>
          <a:ext cx="13568602" cy="65970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2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6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726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sz="2400" b="1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sz="2400" b="1" dirty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spc="-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2400" b="1" spc="-9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b="1" spc="-5" dirty="0">
                          <a:latin typeface="+mn-lt"/>
                          <a:cs typeface="Calibri"/>
                        </a:rPr>
                        <a:t>кого?</a:t>
                      </a:r>
                      <a:endParaRPr lang="ru-RU" sz="2400" dirty="0">
                        <a:latin typeface="+mn-lt"/>
                        <a:cs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sz="2400" b="1" dirty="0">
                        <a:latin typeface="Times New Roman"/>
                        <a:cs typeface="Times New Roman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2125"/>
                        </a:spcBef>
                      </a:pP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Российские организации и индивидуальные</a:t>
                      </a:r>
                      <a:r>
                        <a:rPr lang="ru-RU" sz="2400" baseline="0" dirty="0">
                          <a:latin typeface="Calibri"/>
                          <a:cs typeface="Calibri"/>
                        </a:rPr>
                        <a:t> предприниматели, занимающиеся производством и обработкой сельскохозяйственной продукции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6872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934">
                <a:tc>
                  <a:txBody>
                    <a:bodyPr/>
                    <a:lstStyle/>
                    <a:p>
                      <a:pPr marL="43180" algn="just">
                        <a:lnSpc>
                          <a:spcPts val="2655"/>
                        </a:lnSpc>
                      </a:pPr>
                      <a:r>
                        <a:rPr lang="ru-RU" sz="2400" b="1" dirty="0">
                          <a:latin typeface="Calibri"/>
                          <a:cs typeface="Calibri"/>
                        </a:rPr>
                        <a:t>На какие цели?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Р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азвитие </a:t>
                      </a:r>
                      <a:r>
                        <a:rPr lang="ru-RU" sz="2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подотраслей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растениеводства, животноводства, переработки продукции растениеводства и животноводства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6935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43180" algn="just">
                        <a:lnSpc>
                          <a:spcPts val="2655"/>
                        </a:lnSpc>
                      </a:pPr>
                      <a:r>
                        <a:rPr sz="2400" b="1" dirty="0" err="1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114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ts val="2655"/>
                        </a:lnSpc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без ограничения по сумме.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43180" algn="just">
                        <a:lnSpc>
                          <a:spcPts val="2660"/>
                        </a:lnSpc>
                      </a:pPr>
                      <a:r>
                        <a:rPr sz="2400" b="1" spc="-5" dirty="0" err="1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114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ts val="2660"/>
                        </a:lnSpc>
                      </a:pPr>
                      <a:r>
                        <a:rPr lang="ru-RU" sz="2400" spc="-5" dirty="0">
                          <a:latin typeface="Calibri"/>
                          <a:cs typeface="Calibri"/>
                        </a:rPr>
                        <a:t> до</a:t>
                      </a:r>
                      <a:r>
                        <a:rPr lang="ru-RU" sz="2400" spc="-5" baseline="0" dirty="0">
                          <a:latin typeface="Calibri"/>
                          <a:cs typeface="Calibri"/>
                        </a:rPr>
                        <a:t> 1 года - на пополнение оборотных средств;</a:t>
                      </a:r>
                    </a:p>
                    <a:p>
                      <a:pPr marL="43180" algn="just">
                        <a:lnSpc>
                          <a:spcPts val="2660"/>
                        </a:lnSpc>
                      </a:pPr>
                      <a:r>
                        <a:rPr lang="ru-RU" sz="2400" spc="-5" baseline="0" dirty="0">
                          <a:latin typeface="Calibri"/>
                          <a:cs typeface="Calibri"/>
                        </a:rPr>
                        <a:t> от 2 до 15 лет – на инвестиционные цели.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43180" algn="just">
                        <a:lnSpc>
                          <a:spcPts val="2660"/>
                        </a:lnSpc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ставка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1"/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от 1 % до 5 % годовых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 b="1" dirty="0">
                        <a:latin typeface="Times New Roman"/>
                        <a:cs typeface="Times New Roman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lang="ru-RU" sz="2400" b="1" spc="-5" dirty="0" err="1">
                          <a:latin typeface="Calibri"/>
                          <a:cs typeface="Calibri"/>
                        </a:rPr>
                        <a:t>ператор</a:t>
                      </a:r>
                      <a:r>
                        <a:rPr lang="ru-RU" sz="2400" b="1" spc="-5" dirty="0">
                          <a:latin typeface="Calibri"/>
                          <a:cs typeface="Calibri"/>
                        </a:rPr>
                        <a:t> программы</a:t>
                      </a:r>
                      <a:endParaRPr sz="2400" b="1" dirty="0">
                        <a:latin typeface="Calibri"/>
                        <a:cs typeface="Calibri"/>
                      </a:endParaRPr>
                    </a:p>
                  </a:txBody>
                  <a:tcPr marL="0" marR="0" marT="2537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ts val="2660"/>
                        </a:lnSpc>
                        <a:tabLst>
                          <a:tab pos="1622425" algn="l"/>
                          <a:tab pos="3305175" algn="l"/>
                          <a:tab pos="5966460" algn="l"/>
                        </a:tabLst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Министерство сельского хозяйства РФ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3012"/>
            <a:ext cx="3032530" cy="3035067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3" name="object 3"/>
          <p:cNvSpPr/>
          <p:nvPr/>
        </p:nvSpPr>
        <p:spPr>
          <a:xfrm>
            <a:off x="17060548" y="8265878"/>
            <a:ext cx="3031895" cy="3032530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5" name="object 5"/>
          <p:cNvSpPr/>
          <p:nvPr/>
        </p:nvSpPr>
        <p:spPr>
          <a:xfrm>
            <a:off x="2696363" y="3360074"/>
            <a:ext cx="15356685" cy="6790401"/>
          </a:xfrm>
          <a:custGeom>
            <a:avLst/>
            <a:gdLst/>
            <a:ahLst/>
            <a:cxnLst/>
            <a:rect l="l" t="t" r="r" b="b"/>
            <a:pathLst>
              <a:path w="12880975" h="7656830">
                <a:moveTo>
                  <a:pt x="12880045" y="217"/>
                </a:moveTo>
                <a:lnTo>
                  <a:pt x="1161162" y="217"/>
                </a:lnTo>
                <a:lnTo>
                  <a:pt x="-96" y="1263454"/>
                </a:lnTo>
                <a:lnTo>
                  <a:pt x="-96" y="7656333"/>
                </a:lnTo>
                <a:lnTo>
                  <a:pt x="11718913" y="7656333"/>
                </a:lnTo>
                <a:lnTo>
                  <a:pt x="12880045" y="6392982"/>
                </a:lnTo>
                <a:lnTo>
                  <a:pt x="12880045" y="217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  <a:p>
            <a:endParaRPr lang="ru-RU" sz="1798" dirty="0"/>
          </a:p>
        </p:txBody>
      </p:sp>
      <p:sp>
        <p:nvSpPr>
          <p:cNvPr id="6" name="object 6"/>
          <p:cNvSpPr txBox="1"/>
          <p:nvPr/>
        </p:nvSpPr>
        <p:spPr>
          <a:xfrm>
            <a:off x="4184650" y="1520545"/>
            <a:ext cx="13309648" cy="1382929"/>
          </a:xfrm>
          <a:prstGeom prst="rect">
            <a:avLst/>
          </a:prstGeom>
        </p:spPr>
        <p:txBody>
          <a:bodyPr vert="horz" wrap="square" lIns="0" tIns="12686" rIns="0" bIns="0" rtlCol="0">
            <a:spAutoFit/>
          </a:bodyPr>
          <a:lstStyle/>
          <a:p>
            <a:pPr marL="12686" algn="ctr">
              <a:lnSpc>
                <a:spcPts val="5200"/>
              </a:lnSpc>
              <a:spcBef>
                <a:spcPts val="100"/>
              </a:spcBef>
            </a:pPr>
            <a:r>
              <a:rPr sz="8016" b="1" baseline="-4153" dirty="0">
                <a:solidFill>
                  <a:srgbClr val="E84E21"/>
                </a:solidFill>
                <a:latin typeface="Calibri"/>
                <a:cs typeface="Calibri"/>
              </a:rPr>
              <a:t>0</a:t>
            </a:r>
            <a:r>
              <a:rPr lang="ru-RU" sz="8016" b="1" baseline="-4153" dirty="0">
                <a:solidFill>
                  <a:srgbClr val="E84E21"/>
                </a:solidFill>
                <a:latin typeface="Calibri"/>
                <a:cs typeface="Calibri"/>
              </a:rPr>
              <a:t>7 </a:t>
            </a:r>
            <a:r>
              <a:rPr lang="ru-RU" sz="6000" b="1" baseline="-4153" dirty="0">
                <a:latin typeface="Calibri"/>
                <a:cs typeface="Calibri"/>
              </a:rPr>
              <a:t>Кредиты с «Зонтичным» механизмом поручительств АО Корпорации МСП </a:t>
            </a:r>
            <a:endParaRPr sz="6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428" y="4264537"/>
            <a:ext cx="88166" cy="322218"/>
          </a:xfrm>
          <a:prstGeom prst="rect">
            <a:avLst/>
          </a:prstGeom>
        </p:spPr>
        <p:txBody>
          <a:bodyPr vert="horz" wrap="square" lIns="0" tIns="12051" rIns="0" bIns="0" rtlCol="0">
            <a:spAutoFit/>
          </a:bodyPr>
          <a:lstStyle/>
          <a:p>
            <a:pPr marL="12686">
              <a:spcBef>
                <a:spcPts val="95"/>
              </a:spcBef>
            </a:pPr>
            <a:r>
              <a:rPr sz="1948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48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307648"/>
              </p:ext>
            </p:extLst>
          </p:nvPr>
        </p:nvGraphicFramePr>
        <p:xfrm>
          <a:off x="3651250" y="3696606"/>
          <a:ext cx="13591558" cy="6117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8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3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021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b="1" spc="-5" dirty="0" err="1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spc="-15" dirty="0">
                        <a:latin typeface="+mn-lt"/>
                        <a:cs typeface="Calibri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spc="-1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2400" spc="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всех</a:t>
                      </a:r>
                      <a:r>
                        <a:rPr lang="ru-RU" sz="2400" spc="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субъектов</a:t>
                      </a:r>
                      <a:r>
                        <a:rPr lang="ru-RU" sz="2400" spc="8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МСП</a:t>
                      </a:r>
                      <a:r>
                        <a:rPr lang="ru-RU" sz="2400" spc="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,</a:t>
                      </a:r>
                      <a:r>
                        <a:rPr lang="ru-RU" sz="2400" spc="1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соответствующих </a:t>
                      </a:r>
                      <a:r>
                        <a:rPr lang="ru-RU" sz="2400" spc="-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209</a:t>
                      </a:r>
                      <a:r>
                        <a:rPr lang="ru-RU" sz="2400" spc="-7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-ФЗ</a:t>
                      </a:r>
                      <a:endParaRPr lang="ru-RU" sz="2400" dirty="0">
                        <a:latin typeface="+mn-lt"/>
                        <a:cs typeface="Calibri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70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2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055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Инвестиции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Развитие предпринимательской деятельности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Пополнение оборотных средств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Рефинансирование ранее полученных кредитов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055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78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spc="-10" dirty="0" err="1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60" dirty="0">
                          <a:latin typeface="Calibri"/>
                          <a:cs typeface="Calibri"/>
                        </a:rPr>
                        <a:t>поручительства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 err="1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70" dirty="0">
                          <a:latin typeface="Calibri"/>
                          <a:cs typeface="Calibri"/>
                        </a:rPr>
                        <a:t>1 млрд. </a:t>
                      </a:r>
                      <a:r>
                        <a:rPr sz="2400" spc="-5" dirty="0" err="1">
                          <a:latin typeface="Calibri"/>
                          <a:cs typeface="Calibri"/>
                        </a:rPr>
                        <a:t>рублей</a:t>
                      </a:r>
                      <a:r>
                        <a:rPr lang="ru-RU" sz="2400" spc="-5" dirty="0">
                          <a:latin typeface="Calibri"/>
                          <a:cs typeface="Calibri"/>
                        </a:rPr>
                        <a:t>, но не более 50% от суммы кредита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382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dirty="0" err="1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b="1" spc="-95" dirty="0">
                          <a:latin typeface="Calibri"/>
                          <a:cs typeface="Calibri"/>
                        </a:rPr>
                        <a:t>кредита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45" dirty="0">
                          <a:latin typeface="Calibri"/>
                          <a:cs typeface="Calibri"/>
                        </a:rPr>
                        <a:t>не более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65" dirty="0">
                          <a:latin typeface="Calibri"/>
                          <a:cs typeface="Calibri"/>
                        </a:rPr>
                        <a:t>180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469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0 % ( комиссию за поручительство платит банк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969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lang="ru-RU" sz="2400" b="1" spc="-5" dirty="0" err="1">
                          <a:latin typeface="Calibri"/>
                          <a:cs typeface="Calibri"/>
                        </a:rPr>
                        <a:t>ператор</a:t>
                      </a:r>
                      <a:r>
                        <a:rPr lang="ru-RU" sz="2400" b="1" spc="-5" dirty="0">
                          <a:latin typeface="Calibri"/>
                          <a:cs typeface="Calibri"/>
                        </a:rPr>
                        <a:t> программы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537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429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1875155" algn="l"/>
                          <a:tab pos="3265170" algn="l"/>
                          <a:tab pos="5283200" algn="l"/>
                        </a:tabLst>
                      </a:pPr>
                      <a:r>
                        <a:rPr lang="ru-RU" sz="2400" dirty="0">
                          <a:latin typeface="Calibri"/>
                          <a:cs typeface="Calibri"/>
                        </a:rPr>
                        <a:t> АО Корпорация МСП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76" y="0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10" name="object 10"/>
          <p:cNvSpPr/>
          <p:nvPr/>
        </p:nvSpPr>
        <p:spPr>
          <a:xfrm>
            <a:off x="17057885" y="8262707"/>
            <a:ext cx="3032530" cy="3032530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 sz="1798"/>
          </a:p>
        </p:txBody>
      </p:sp>
      <p:sp>
        <p:nvSpPr>
          <p:cNvPr id="4" name="object 12">
            <a:extLst>
              <a:ext uri="{FF2B5EF4-FFF2-40B4-BE49-F238E27FC236}">
                <a16:creationId xmlns:a16="http://schemas.microsoft.com/office/drawing/2014/main" id="{E21456D9-0D35-4DD6-42BA-E2F3FF21E31E}"/>
              </a:ext>
            </a:extLst>
          </p:cNvPr>
          <p:cNvSpPr txBox="1"/>
          <p:nvPr/>
        </p:nvSpPr>
        <p:spPr>
          <a:xfrm>
            <a:off x="2432050" y="1042459"/>
            <a:ext cx="15937878" cy="15497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4950" b="1" dirty="0">
                <a:solidFill>
                  <a:srgbClr val="FFFFFF"/>
                </a:solidFill>
                <a:latin typeface="Calibri"/>
                <a:cs typeface="Calibri"/>
              </a:rPr>
              <a:t>КОНСУЛЬТАЦИИ ПО ФЕДЕРАЛЬНЫМ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4950" b="1" dirty="0">
                <a:solidFill>
                  <a:srgbClr val="FFFFFF"/>
                </a:solidFill>
                <a:latin typeface="Calibri"/>
                <a:cs typeface="Calibri"/>
              </a:rPr>
              <a:t>МЕРАМ ПОДДЕРЖКИ</a:t>
            </a: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43DE024C-5650-C9EA-4AF0-4657D7528057}"/>
              </a:ext>
            </a:extLst>
          </p:cNvPr>
          <p:cNvSpPr/>
          <p:nvPr/>
        </p:nvSpPr>
        <p:spPr>
          <a:xfrm>
            <a:off x="3749337" y="2860128"/>
            <a:ext cx="12191999" cy="4524505"/>
          </a:xfrm>
          <a:custGeom>
            <a:avLst/>
            <a:gdLst/>
            <a:ahLst/>
            <a:cxnLst/>
            <a:rect l="l" t="t" r="r" b="b"/>
            <a:pathLst>
              <a:path w="5760720" h="3142615">
                <a:moveTo>
                  <a:pt x="5760304" y="209"/>
                </a:moveTo>
                <a:lnTo>
                  <a:pt x="518410" y="209"/>
                </a:lnTo>
                <a:lnTo>
                  <a:pt x="-15" y="518610"/>
                </a:lnTo>
                <a:lnTo>
                  <a:pt x="-15" y="3142490"/>
                </a:lnTo>
                <a:lnTo>
                  <a:pt x="5241776" y="3142490"/>
                </a:lnTo>
                <a:lnTo>
                  <a:pt x="5760304" y="2624089"/>
                </a:lnTo>
                <a:lnTo>
                  <a:pt x="5760304" y="2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394"/>
            <a:endParaRPr sz="179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bject 18">
            <a:extLst>
              <a:ext uri="{FF2B5EF4-FFF2-40B4-BE49-F238E27FC236}">
                <a16:creationId xmlns:a16="http://schemas.microsoft.com/office/drawing/2014/main" id="{72EE02EE-8A63-ABC2-7AFA-ACD4A582139D}"/>
              </a:ext>
            </a:extLst>
          </p:cNvPr>
          <p:cNvSpPr txBox="1"/>
          <p:nvPr/>
        </p:nvSpPr>
        <p:spPr>
          <a:xfrm>
            <a:off x="6089650" y="3254125"/>
            <a:ext cx="7511375" cy="657859"/>
          </a:xfrm>
          <a:prstGeom prst="rect">
            <a:avLst/>
          </a:prstGeom>
        </p:spPr>
        <p:txBody>
          <a:bodyPr vert="horz" wrap="square" lIns="0" tIns="11417" rIns="0" bIns="0" rtlCol="0">
            <a:sp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400" b="1" i="0" u="none" strike="noStrike" baseline="0" dirty="0">
                <a:latin typeface="Times New Roman" panose="02020603050405020304" pitchFamily="18" charset="0"/>
              </a:rPr>
              <a:t>УСЛУГИ  ЕДИНОГО  ЦЕНТРА  КРЕДИТОВАНИЯ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3" name="object 19">
            <a:extLst>
              <a:ext uri="{FF2B5EF4-FFF2-40B4-BE49-F238E27FC236}">
                <a16:creationId xmlns:a16="http://schemas.microsoft.com/office/drawing/2014/main" id="{E5D04738-3079-F0F3-FC91-F9B361E3F049}"/>
              </a:ext>
            </a:extLst>
          </p:cNvPr>
          <p:cNvSpPr txBox="1"/>
          <p:nvPr/>
        </p:nvSpPr>
        <p:spPr>
          <a:xfrm>
            <a:off x="6272036" y="4520444"/>
            <a:ext cx="7329513" cy="1717767"/>
          </a:xfrm>
          <a:prstGeom prst="rect">
            <a:avLst/>
          </a:prstGeom>
        </p:spPr>
        <p:txBody>
          <a:bodyPr vert="horz" wrap="square" lIns="0" tIns="9514" rIns="0" bIns="0" rtlCol="0">
            <a:spAutoFit/>
          </a:bodyPr>
          <a:lstStyle/>
          <a:p>
            <a:pPr marL="355586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spc="-25" dirty="0">
                <a:solidFill>
                  <a:srgbClr val="1D1D1B"/>
                </a:solidFill>
                <a:cs typeface="Calibri"/>
              </a:rPr>
              <a:t>Подбор оптимального кредитного продукта;</a:t>
            </a:r>
          </a:p>
          <a:p>
            <a:pPr marL="355586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spc="-25" dirty="0">
                <a:solidFill>
                  <a:srgbClr val="1D1D1B"/>
                </a:solidFill>
                <a:cs typeface="Calibri"/>
              </a:rPr>
              <a:t>Помощь в формировании пакета документов; </a:t>
            </a:r>
          </a:p>
          <a:p>
            <a:pPr marL="355586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spc="-25" dirty="0">
                <a:solidFill>
                  <a:srgbClr val="1D1D1B"/>
                </a:solidFill>
                <a:cs typeface="Calibri"/>
              </a:rPr>
              <a:t>Подача заявки в финансовые организации;</a:t>
            </a:r>
          </a:p>
          <a:p>
            <a:pPr marL="355586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spc="-25" dirty="0">
                <a:solidFill>
                  <a:srgbClr val="1D1D1B"/>
                </a:solidFill>
                <a:cs typeface="Calibri"/>
              </a:rPr>
              <a:t>Безвозмездное оказание услуг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F612AE-C7B5-B0C0-25DF-B83EE319CDFF}"/>
              </a:ext>
            </a:extLst>
          </p:cNvPr>
          <p:cNvSpPr txBox="1"/>
          <p:nvPr/>
        </p:nvSpPr>
        <p:spPr>
          <a:xfrm>
            <a:off x="12023866" y="7811883"/>
            <a:ext cx="4789355" cy="2886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ru-RU" sz="4400" b="1" dirty="0">
                <a:solidFill>
                  <a:srgbClr val="54291A"/>
                </a:solidFill>
              </a:rPr>
              <a:t>8 (843) 293–16–94</a:t>
            </a:r>
          </a:p>
          <a:p>
            <a:pPr>
              <a:lnSpc>
                <a:spcPts val="7500"/>
              </a:lnSpc>
            </a:pPr>
            <a:r>
              <a:rPr lang="ru-RU" sz="4400" b="1" dirty="0">
                <a:solidFill>
                  <a:srgbClr val="54291A"/>
                </a:solidFill>
              </a:rPr>
              <a:t>8 (903) 061–40–18</a:t>
            </a:r>
          </a:p>
          <a:p>
            <a:pPr>
              <a:lnSpc>
                <a:spcPts val="7500"/>
              </a:lnSpc>
            </a:pPr>
            <a:r>
              <a:rPr lang="en-US" sz="4400" b="1" u="sng" dirty="0">
                <a:solidFill>
                  <a:srgbClr val="54291A"/>
                </a:solidFill>
                <a:hlinkClick r:id="rId2"/>
              </a:rPr>
              <a:t>info</a:t>
            </a:r>
            <a:r>
              <a:rPr lang="ru-RU" sz="4400" b="1" u="sng" dirty="0">
                <a:solidFill>
                  <a:srgbClr val="54291A"/>
                </a:solidFill>
                <a:hlinkClick r:id="rId2"/>
              </a:rPr>
              <a:t>@</a:t>
            </a:r>
            <a:r>
              <a:rPr lang="en-US" sz="4400" b="1" u="sng" dirty="0" err="1">
                <a:solidFill>
                  <a:srgbClr val="54291A"/>
                </a:solidFill>
                <a:hlinkClick r:id="rId2"/>
              </a:rPr>
              <a:t>garfond</a:t>
            </a:r>
            <a:r>
              <a:rPr lang="ru-RU" sz="4400" b="1" u="sng" dirty="0">
                <a:solidFill>
                  <a:srgbClr val="54291A"/>
                </a:solidFill>
                <a:hlinkClick r:id="rId2"/>
              </a:rPr>
              <a:t>.</a:t>
            </a:r>
            <a:r>
              <a:rPr lang="en-US" sz="4400" b="1" u="sng" dirty="0" err="1">
                <a:solidFill>
                  <a:srgbClr val="54291A"/>
                </a:solidFill>
                <a:hlinkClick r:id="rId2"/>
              </a:rPr>
              <a:t>ru</a:t>
            </a:r>
            <a:endParaRPr lang="ru-RU" sz="48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673840E-ACCC-8A80-19F9-13F9DA655607}"/>
              </a:ext>
            </a:extLst>
          </p:cNvPr>
          <p:cNvSpPr txBox="1"/>
          <p:nvPr/>
        </p:nvSpPr>
        <p:spPr>
          <a:xfrm>
            <a:off x="3209659" y="8006795"/>
            <a:ext cx="30503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54291A"/>
                </a:solidFill>
              </a:rPr>
              <a:t>garfondrt.ru</a:t>
            </a:r>
            <a:endParaRPr lang="ru-RU" sz="4400" b="1" dirty="0">
              <a:solidFill>
                <a:srgbClr val="54291A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64372F-558E-B33A-69CD-3CC4145842DF}"/>
              </a:ext>
            </a:extLst>
          </p:cNvPr>
          <p:cNvSpPr txBox="1"/>
          <p:nvPr/>
        </p:nvSpPr>
        <p:spPr>
          <a:xfrm>
            <a:off x="3183003" y="9986467"/>
            <a:ext cx="519919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54291A"/>
                </a:solidFill>
              </a:rPr>
              <a:t>@</a:t>
            </a:r>
            <a:r>
              <a:rPr lang="ru-RU" sz="4400" b="1" dirty="0" err="1">
                <a:solidFill>
                  <a:srgbClr val="54291A"/>
                </a:solidFill>
              </a:rPr>
              <a:t>GarFondRT_bot</a:t>
            </a:r>
            <a:endParaRPr lang="ru-RU" sz="4400" b="1" dirty="0">
              <a:solidFill>
                <a:srgbClr val="54291A"/>
              </a:solidFill>
            </a:endParaRPr>
          </a:p>
        </p:txBody>
      </p:sp>
      <p:pic>
        <p:nvPicPr>
          <p:cNvPr id="33" name="Picture 4">
            <a:extLst>
              <a:ext uri="{FF2B5EF4-FFF2-40B4-BE49-F238E27FC236}">
                <a16:creationId xmlns:a16="http://schemas.microsoft.com/office/drawing/2014/main" id="{847DCA50-7F6B-CF0C-9340-8671A4AB8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550" y="9946990"/>
            <a:ext cx="890878" cy="81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2B4498D2-0A3F-1F2A-B1E7-2868071E9EA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339" y="9089401"/>
            <a:ext cx="621458" cy="652359"/>
          </a:xfrm>
          <a:prstGeom prst="rect">
            <a:avLst/>
          </a:prstGeom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907CA7A3-EBB7-CDB9-B354-CFA3AE45F2F7}"/>
              </a:ext>
            </a:extLst>
          </p:cNvPr>
          <p:cNvSpPr/>
          <p:nvPr/>
        </p:nvSpPr>
        <p:spPr>
          <a:xfrm>
            <a:off x="6900613" y="8815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endParaRPr lang="ru-RU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6C5FD3-59E4-1EBC-BBE9-AA2E05895290}"/>
              </a:ext>
            </a:extLst>
          </p:cNvPr>
          <p:cNvSpPr txBox="1"/>
          <p:nvPr/>
        </p:nvSpPr>
        <p:spPr>
          <a:xfrm>
            <a:off x="3225914" y="8726097"/>
            <a:ext cx="7293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/>
          </a:p>
          <a:p>
            <a:r>
              <a:rPr lang="ru-RU" sz="4400" b="1" dirty="0">
                <a:solidFill>
                  <a:srgbClr val="54291A"/>
                </a:solidFill>
              </a:rPr>
              <a:t>https://vk.com/garfondrtru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F60E027-0028-4E1D-4B2F-D99317FE9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0421" y="8046518"/>
            <a:ext cx="679580" cy="67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9038B87A-DAE1-E5E0-1757-A27BBD4E6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756" y="8092221"/>
            <a:ext cx="873050" cy="68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>
            <a:extLst>
              <a:ext uri="{FF2B5EF4-FFF2-40B4-BE49-F238E27FC236}">
                <a16:creationId xmlns:a16="http://schemas.microsoft.com/office/drawing/2014/main" id="{F2FFEBBB-1394-1C4F-6C0F-AEA9D5C03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9060" y="9075790"/>
            <a:ext cx="679580" cy="67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7FA99317-1841-EE1C-E08D-A3B731817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372" y="9946990"/>
            <a:ext cx="819254" cy="81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92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72E1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784</Words>
  <Application>Microsoft Office PowerPoint</Application>
  <PresentationFormat>Произвольный</PresentationFormat>
  <Paragraphs>375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Segoe UI</vt:lpstr>
      <vt:lpstr>Times New Roman</vt:lpstr>
      <vt:lpstr>Office Theme</vt:lpstr>
      <vt:lpstr>ФЕДЕРАЛЬНЫЕ МЕРЫ ПОДДЕРЖКИ БИЗНЕСА, ОКАЗЫВАЕМЫЕ  В 2023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ФПП РТ</dc:title>
  <dc:creator>Михаил Унтура</dc:creator>
  <cp:lastModifiedBy>Нигматзянова</cp:lastModifiedBy>
  <cp:revision>110</cp:revision>
  <cp:lastPrinted>2023-02-14T11:10:07Z</cp:lastPrinted>
  <dcterms:created xsi:type="dcterms:W3CDTF">2022-11-09T13:06:35Z</dcterms:created>
  <dcterms:modified xsi:type="dcterms:W3CDTF">2023-03-01T13:09:40Z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2022-11-09T00:00:00Z</vt:filetime>
  </property>
</Properties>
</file>